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gif" ContentType="image/gi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70" r:id="rId12"/>
    <p:sldId id="269" r:id="rId13"/>
    <p:sldId id="266" r:id="rId14"/>
    <p:sldId id="267" r:id="rId15"/>
    <p:sldId id="268" r:id="rId16"/>
    <p:sldId id="301" r:id="rId17"/>
    <p:sldId id="302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303" r:id="rId30"/>
    <p:sldId id="282" r:id="rId31"/>
    <p:sldId id="283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4" r:id="rId41"/>
    <p:sldId id="295" r:id="rId42"/>
    <p:sldId id="296" r:id="rId43"/>
    <p:sldId id="297" r:id="rId44"/>
    <p:sldId id="298" r:id="rId45"/>
    <p:sldId id="304" r:id="rId46"/>
    <p:sldId id="305" r:id="rId47"/>
    <p:sldId id="306" r:id="rId48"/>
    <p:sldId id="307" r:id="rId49"/>
    <p:sldId id="308" r:id="rId50"/>
    <p:sldId id="299" r:id="rId51"/>
    <p:sldId id="300" r:id="rId5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56" d="100"/>
          <a:sy n="56" d="100"/>
        </p:scale>
        <p:origin x="-6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notesMaster" Target="notesMasters/notesMaster1.xml"/><Relationship Id="rId54" Type="http://schemas.openxmlformats.org/officeDocument/2006/relationships/printerSettings" Target="printerSettings/printerSettings1.bin"/><Relationship Id="rId55" Type="http://schemas.openxmlformats.org/officeDocument/2006/relationships/presProps" Target="presProps.xml"/><Relationship Id="rId56" Type="http://schemas.openxmlformats.org/officeDocument/2006/relationships/viewProps" Target="viewProps.xml"/><Relationship Id="rId57" Type="http://schemas.openxmlformats.org/officeDocument/2006/relationships/theme" Target="theme/theme1.xml"/><Relationship Id="rId58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470CB8-4F39-B641-893A-78148EA63D32}" type="datetimeFigureOut">
              <a:rPr lang="en-US" smtClean="0"/>
              <a:t>12/18/12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762756-914D-BC49-BA58-0A2B6F8AC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186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5F5ED6-4315-9A43-A06E-675F797E141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493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C321-2DEF-BC40-9E95-F2A18850472B}" type="datetimeFigureOut">
              <a:rPr lang="en-US" smtClean="0"/>
              <a:t>12/18/12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C5B97-B7EA-8847-B119-2A817F2379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C321-2DEF-BC40-9E95-F2A18850472B}" type="datetimeFigureOut">
              <a:rPr lang="en-US" smtClean="0"/>
              <a:t>12/18/12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C5B97-B7EA-8847-B119-2A817F2379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C321-2DEF-BC40-9E95-F2A18850472B}" type="datetimeFigureOut">
              <a:rPr lang="en-US" smtClean="0"/>
              <a:t>12/18/12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C5B97-B7EA-8847-B119-2A817F2379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C321-2DEF-BC40-9E95-F2A18850472B}" type="datetimeFigureOut">
              <a:rPr lang="en-US" smtClean="0"/>
              <a:t>12/18/12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C5B97-B7EA-8847-B119-2A817F2379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C321-2DEF-BC40-9E95-F2A18850472B}" type="datetimeFigureOut">
              <a:rPr lang="en-US" smtClean="0"/>
              <a:t>12/18/12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C5B97-B7EA-8847-B119-2A817F2379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C321-2DEF-BC40-9E95-F2A18850472B}" type="datetimeFigureOut">
              <a:rPr lang="en-US" smtClean="0"/>
              <a:t>12/18/12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C5B97-B7EA-8847-B119-2A817F2379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C321-2DEF-BC40-9E95-F2A18850472B}" type="datetimeFigureOut">
              <a:rPr lang="en-US" smtClean="0"/>
              <a:t>12/18/12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C5B97-B7EA-8847-B119-2A817F2379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C321-2DEF-BC40-9E95-F2A18850472B}" type="datetimeFigureOut">
              <a:rPr lang="en-US" smtClean="0"/>
              <a:t>12/18/12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C5B97-B7EA-8847-B119-2A817F2379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C321-2DEF-BC40-9E95-F2A18850472B}" type="datetimeFigureOut">
              <a:rPr lang="en-US" smtClean="0"/>
              <a:t>12/18/12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C5B97-B7EA-8847-B119-2A817F2379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C321-2DEF-BC40-9E95-F2A18850472B}" type="datetimeFigureOut">
              <a:rPr lang="en-US" smtClean="0"/>
              <a:t>12/18/12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C5B97-B7EA-8847-B119-2A817F2379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C321-2DEF-BC40-9E95-F2A18850472B}" type="datetimeFigureOut">
              <a:rPr lang="en-US" smtClean="0"/>
              <a:t>12/18/12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C5B97-B7EA-8847-B119-2A817F2379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6C321-2DEF-BC40-9E95-F2A18850472B}" type="datetimeFigureOut">
              <a:rPr lang="en-US" smtClean="0"/>
              <a:t>12/18/12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C5B97-B7EA-8847-B119-2A817F2379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gif"/><Relationship Id="rId3" Type="http://schemas.openxmlformats.org/officeDocument/2006/relationships/image" Target="../media/image1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EYJC2xnAKsA" TargetMode="External"/><Relationship Id="rId4" Type="http://schemas.openxmlformats.org/officeDocument/2006/relationships/hyperlink" Target="https://www.youtube.com/watch?v=AeuP5IYP5HA" TargetMode="External"/><Relationship Id="rId5" Type="http://schemas.openxmlformats.org/officeDocument/2006/relationships/hyperlink" Target="http://www.Youtube.com/globalrust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tl1.com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gi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jpeg"/><Relationship Id="rId5" Type="http://schemas.openxmlformats.org/officeDocument/2006/relationships/image" Target="../media/image21.jpeg"/><Relationship Id="rId6" Type="http://schemas.openxmlformats.org/officeDocument/2006/relationships/image" Target="../media/image22.png"/><Relationship Id="rId7" Type="http://schemas.openxmlformats.org/officeDocument/2006/relationships/image" Target="../media/image23.jpeg"/><Relationship Id="rId8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3" Type="http://schemas.openxmlformats.org/officeDocument/2006/relationships/image" Target="../media/image25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t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ornell.edu/video/?videoID=2208" TargetMode="Externa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3" Type="http://schemas.openxmlformats.org/officeDocument/2006/relationships/image" Target="../media/image31.gi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Relationship Id="rId3" Type="http://schemas.openxmlformats.org/officeDocument/2006/relationships/image" Target="../media/image33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510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Your Audience</a:t>
            </a:r>
            <a:endParaRPr lang="en-US" dirty="0"/>
          </a:p>
        </p:txBody>
      </p:sp>
      <p:pic>
        <p:nvPicPr>
          <p:cNvPr id="4" name="Content Placeholder 3" descr="knowyouraudience.jpe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3" b="86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02577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Your Audience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The ultimate goal of any piece of media is to communicate information.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Analyze your Audience</a:t>
            </a:r>
          </a:p>
          <a:p>
            <a:endParaRPr lang="en-US" dirty="0" smtClean="0"/>
          </a:p>
          <a:p>
            <a:r>
              <a:rPr lang="en-US" b="1" dirty="0" smtClean="0"/>
              <a:t>How will you communicate the information?</a:t>
            </a:r>
          </a:p>
          <a:p>
            <a:pPr lvl="1"/>
            <a:r>
              <a:rPr lang="en-US" b="1" dirty="0" smtClean="0"/>
              <a:t>The Multimedia Production Plan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739364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Audience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Demographic Analysis</a:t>
            </a:r>
          </a:p>
          <a:p>
            <a:r>
              <a:rPr lang="en-US" dirty="0" smtClean="0"/>
              <a:t>Disposition Analysis</a:t>
            </a:r>
          </a:p>
          <a:p>
            <a:r>
              <a:rPr lang="en-US" dirty="0" smtClean="0"/>
              <a:t>Knowledge Analysis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347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Audience Analysis - Demographics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Is my </a:t>
            </a:r>
            <a:r>
              <a:rPr lang="en-US" dirty="0" smtClean="0"/>
              <a:t>audience </a:t>
            </a:r>
            <a:r>
              <a:rPr lang="en-US" dirty="0"/>
              <a:t>homogeneous or heterogeneous? If homogeneous, how are </a:t>
            </a:r>
            <a:r>
              <a:rPr lang="en-US" dirty="0" smtClean="0"/>
              <a:t>they alike</a:t>
            </a:r>
            <a:r>
              <a:rPr lang="en-US" dirty="0"/>
              <a:t>? What do they have in common? If heterogeneous, how are </a:t>
            </a:r>
            <a:r>
              <a:rPr lang="en-US" dirty="0" smtClean="0"/>
              <a:t>they different </a:t>
            </a:r>
            <a:r>
              <a:rPr lang="en-US" dirty="0"/>
              <a:t>from one another? What do </a:t>
            </a:r>
            <a:r>
              <a:rPr lang="en-US" dirty="0" smtClean="0"/>
              <a:t>they have </a:t>
            </a:r>
            <a:r>
              <a:rPr lang="en-US" dirty="0"/>
              <a:t>in common despite their differences?</a:t>
            </a:r>
          </a:p>
          <a:p>
            <a:r>
              <a:rPr lang="en-US" dirty="0"/>
              <a:t>What is the average age of my </a:t>
            </a:r>
            <a:r>
              <a:rPr lang="en-US" dirty="0" smtClean="0"/>
              <a:t>audience? </a:t>
            </a:r>
            <a:r>
              <a:rPr lang="en-US" dirty="0"/>
              <a:t>What range of ages is represented?</a:t>
            </a:r>
          </a:p>
          <a:p>
            <a:r>
              <a:rPr lang="en-US" dirty="0"/>
              <a:t>In terms of socio-economic status, how would I describe my </a:t>
            </a:r>
            <a:r>
              <a:rPr lang="en-US" dirty="0" smtClean="0"/>
              <a:t>audience</a:t>
            </a:r>
            <a:r>
              <a:rPr lang="en-US" dirty="0"/>
              <a:t>? Where do they fit in society's social and economic status?</a:t>
            </a:r>
          </a:p>
          <a:p>
            <a:r>
              <a:rPr lang="en-US" dirty="0"/>
              <a:t>What occupations are represented in my </a:t>
            </a:r>
            <a:r>
              <a:rPr lang="en-US" dirty="0" smtClean="0"/>
              <a:t>audience</a:t>
            </a:r>
            <a:r>
              <a:rPr lang="en-US" dirty="0"/>
              <a:t>?</a:t>
            </a:r>
          </a:p>
          <a:p>
            <a:r>
              <a:rPr lang="en-US" dirty="0"/>
              <a:t>What are my </a:t>
            </a:r>
            <a:r>
              <a:rPr lang="en-US" dirty="0" smtClean="0"/>
              <a:t>viewers' </a:t>
            </a:r>
            <a:r>
              <a:rPr lang="en-US" dirty="0"/>
              <a:t>political and religious affiliations?</a:t>
            </a:r>
          </a:p>
          <a:p>
            <a:r>
              <a:rPr lang="en-US" dirty="0"/>
              <a:t>What ethic, racial and cultural groups are represented in my </a:t>
            </a:r>
            <a:r>
              <a:rPr lang="en-US" dirty="0" smtClean="0"/>
              <a:t>audience</a:t>
            </a:r>
            <a:r>
              <a:rPr lang="en-US" dirty="0"/>
              <a:t>?</a:t>
            </a:r>
          </a:p>
          <a:p>
            <a:r>
              <a:rPr lang="en-US" dirty="0"/>
              <a:t>What is my role in relationship to my </a:t>
            </a:r>
            <a:r>
              <a:rPr lang="en-US" dirty="0" smtClean="0"/>
              <a:t>audience</a:t>
            </a:r>
            <a:r>
              <a:rPr lang="en-US" dirty="0"/>
              <a:t>? Are we status equals or a</a:t>
            </a:r>
            <a:r>
              <a:rPr lang="en-US" dirty="0" smtClean="0"/>
              <a:t>re </a:t>
            </a:r>
            <a:r>
              <a:rPr lang="en-US" dirty="0"/>
              <a:t>we of mixed status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2213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Audience Analysis - Disposition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What might my </a:t>
            </a:r>
            <a:r>
              <a:rPr lang="en-US" dirty="0" smtClean="0"/>
              <a:t>audience </a:t>
            </a:r>
            <a:r>
              <a:rPr lang="en-US" dirty="0"/>
              <a:t>expect from this </a:t>
            </a:r>
            <a:r>
              <a:rPr lang="en-US" dirty="0" smtClean="0"/>
              <a:t>media?</a:t>
            </a:r>
            <a:endParaRPr lang="en-US" dirty="0"/>
          </a:p>
          <a:p>
            <a:r>
              <a:rPr lang="en-US" dirty="0"/>
              <a:t>What might I expect about my </a:t>
            </a:r>
            <a:r>
              <a:rPr lang="en-US" dirty="0" smtClean="0"/>
              <a:t>audience’s </a:t>
            </a:r>
            <a:r>
              <a:rPr lang="en-US" dirty="0"/>
              <a:t>attitudes toward me (the </a:t>
            </a:r>
            <a:r>
              <a:rPr lang="en-US" dirty="0" smtClean="0"/>
              <a:t>producer) </a:t>
            </a:r>
            <a:r>
              <a:rPr lang="en-US" dirty="0"/>
              <a:t>and my topic?</a:t>
            </a:r>
          </a:p>
          <a:p>
            <a:r>
              <a:rPr lang="en-US" dirty="0"/>
              <a:t>What concerns or problems do my </a:t>
            </a:r>
            <a:r>
              <a:rPr lang="en-US" dirty="0" smtClean="0"/>
              <a:t>viewers </a:t>
            </a:r>
            <a:r>
              <a:rPr lang="en-US" dirty="0"/>
              <a:t>have?</a:t>
            </a:r>
          </a:p>
          <a:p>
            <a:r>
              <a:rPr lang="en-US" dirty="0"/>
              <a:t>What interests and goals do my </a:t>
            </a:r>
            <a:r>
              <a:rPr lang="en-US" dirty="0" smtClean="0"/>
              <a:t>viewers have</a:t>
            </a:r>
            <a:r>
              <a:rPr lang="en-US" dirty="0"/>
              <a:t>?</a:t>
            </a:r>
          </a:p>
          <a:p>
            <a:r>
              <a:rPr lang="en-US" dirty="0"/>
              <a:t>What will motivate my </a:t>
            </a:r>
            <a:r>
              <a:rPr lang="en-US" dirty="0" smtClean="0"/>
              <a:t>viewers? </a:t>
            </a:r>
            <a:r>
              <a:rPr lang="en-US" dirty="0"/>
              <a:t>What types of needs do they have?</a:t>
            </a:r>
          </a:p>
          <a:p>
            <a:r>
              <a:rPr lang="en-US" dirty="0"/>
              <a:t>What biases or preconceived ideas might my </a:t>
            </a:r>
            <a:r>
              <a:rPr lang="en-US" dirty="0" smtClean="0"/>
              <a:t>audience have </a:t>
            </a:r>
            <a:r>
              <a:rPr lang="en-US" dirty="0"/>
              <a:t>about me and my topic?</a:t>
            </a:r>
          </a:p>
        </p:txBody>
      </p:sp>
    </p:spTree>
    <p:extLst>
      <p:ext uri="{BB962C8B-B14F-4D97-AF65-F5344CB8AC3E}">
        <p14:creationId xmlns:p14="http://schemas.microsoft.com/office/powerpoint/2010/main" val="1494597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Audience Analysis - Knowledge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How much does my </a:t>
            </a:r>
            <a:r>
              <a:rPr lang="en-US" dirty="0" smtClean="0"/>
              <a:t>audience </a:t>
            </a:r>
            <a:r>
              <a:rPr lang="en-US" dirty="0"/>
              <a:t>already know about my topic? What, specifically, do </a:t>
            </a:r>
            <a:r>
              <a:rPr lang="en-US" dirty="0" smtClean="0"/>
              <a:t>my viewers already </a:t>
            </a:r>
            <a:r>
              <a:rPr lang="en-US" dirty="0"/>
              <a:t>know about the topic?</a:t>
            </a:r>
          </a:p>
          <a:p>
            <a:r>
              <a:rPr lang="en-US" dirty="0"/>
              <a:t>What can I inform my </a:t>
            </a:r>
            <a:r>
              <a:rPr lang="en-US" dirty="0" smtClean="0"/>
              <a:t>audience about </a:t>
            </a:r>
            <a:r>
              <a:rPr lang="en-US" dirty="0"/>
              <a:t>that they do not already know? What new information would my </a:t>
            </a:r>
            <a:r>
              <a:rPr lang="en-US" dirty="0" smtClean="0"/>
              <a:t>audience benefit </a:t>
            </a:r>
            <a:r>
              <a:rPr lang="en-US" dirty="0"/>
              <a:t>from? How could they use this new information?</a:t>
            </a:r>
          </a:p>
          <a:p>
            <a:r>
              <a:rPr lang="en-US" dirty="0"/>
              <a:t>At what point of sophistication will I be "talking over the heads" of my </a:t>
            </a:r>
            <a:r>
              <a:rPr lang="en-US" dirty="0" smtClean="0"/>
              <a:t>audience because </a:t>
            </a:r>
            <a:r>
              <a:rPr lang="en-US" dirty="0"/>
              <a:t>my information is too complex? At what point of sophistication will I be "insulting the intelligence" of my </a:t>
            </a:r>
            <a:r>
              <a:rPr lang="en-US" dirty="0" smtClean="0"/>
              <a:t>audience because </a:t>
            </a:r>
            <a:r>
              <a:rPr lang="en-US" dirty="0"/>
              <a:t>my information is too simplistic?</a:t>
            </a:r>
          </a:p>
          <a:p>
            <a:r>
              <a:rPr lang="en-US" dirty="0"/>
              <a:t>What questions might my </a:t>
            </a:r>
            <a:r>
              <a:rPr lang="en-US" dirty="0" smtClean="0"/>
              <a:t>audience have </a:t>
            </a:r>
            <a:r>
              <a:rPr lang="en-US" dirty="0"/>
              <a:t>about my topic?</a:t>
            </a:r>
          </a:p>
        </p:txBody>
      </p:sp>
    </p:spTree>
    <p:extLst>
      <p:ext uri="{BB962C8B-B14F-4D97-AF65-F5344CB8AC3E}">
        <p14:creationId xmlns:p14="http://schemas.microsoft.com/office/powerpoint/2010/main" val="2341472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Theory and Fundamental Skills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Basic, Low-Tech Recording Techniques</a:t>
            </a:r>
          </a:p>
          <a:p>
            <a:pPr lvl="1"/>
            <a:r>
              <a:rPr lang="en-US" dirty="0" smtClean="0"/>
              <a:t>Record Simple video using </a:t>
            </a:r>
            <a:r>
              <a:rPr lang="en-US" dirty="0" err="1" smtClean="0"/>
              <a:t>powerpoint’s</a:t>
            </a:r>
            <a:r>
              <a:rPr lang="en-US" dirty="0" smtClean="0"/>
              <a:t> built-in Functionality and only your laptop.</a:t>
            </a:r>
          </a:p>
          <a:p>
            <a:pPr lvl="1"/>
            <a:r>
              <a:rPr lang="en-US" dirty="0" smtClean="0"/>
              <a:t>Advantage: Ease of Use, Low Production Time</a:t>
            </a:r>
          </a:p>
          <a:p>
            <a:pPr lvl="1"/>
            <a:r>
              <a:rPr lang="en-US" dirty="0" smtClean="0"/>
              <a:t>Disadvantage: Low Quality / Production Value</a:t>
            </a:r>
          </a:p>
          <a:p>
            <a:r>
              <a:rPr lang="en-US" dirty="0" smtClean="0"/>
              <a:t>High </a:t>
            </a:r>
            <a:r>
              <a:rPr lang="en-US" dirty="0"/>
              <a:t>T</a:t>
            </a:r>
            <a:r>
              <a:rPr lang="en-US" dirty="0" smtClean="0"/>
              <a:t>ech Recording Techniques</a:t>
            </a:r>
          </a:p>
          <a:p>
            <a:pPr lvl="1"/>
            <a:r>
              <a:rPr lang="en-US" dirty="0" smtClean="0"/>
              <a:t>Using Professional Equipment and Methods</a:t>
            </a:r>
          </a:p>
          <a:p>
            <a:pPr lvl="1"/>
            <a:r>
              <a:rPr lang="en-US" dirty="0" smtClean="0"/>
              <a:t>Advantage: high quality products add to visibility and prestige.  Optimal E-Learning Environment.</a:t>
            </a:r>
          </a:p>
          <a:p>
            <a:pPr lvl="1"/>
            <a:r>
              <a:rPr lang="en-US" dirty="0" smtClean="0"/>
              <a:t>Disadvantage: More production time needed</a:t>
            </a:r>
          </a:p>
        </p:txBody>
      </p:sp>
    </p:spTree>
    <p:extLst>
      <p:ext uri="{BB962C8B-B14F-4D97-AF65-F5344CB8AC3E}">
        <p14:creationId xmlns:p14="http://schemas.microsoft.com/office/powerpoint/2010/main" val="1152975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Recording Technique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just MS </a:t>
            </a:r>
            <a:r>
              <a:rPr lang="en-US" dirty="0" err="1" smtClean="0"/>
              <a:t>powerpoint</a:t>
            </a:r>
            <a:r>
              <a:rPr lang="en-US" dirty="0" smtClean="0"/>
              <a:t> and  your laptop with a built in microphone, Professors can record their own lectures with ease.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5328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Advanced Recording 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use professional tools and methods!</a:t>
            </a:r>
          </a:p>
          <a:p>
            <a:r>
              <a:rPr lang="en-US" dirty="0" smtClean="0"/>
              <a:t>High Definition Video Cameras</a:t>
            </a:r>
          </a:p>
          <a:p>
            <a:r>
              <a:rPr lang="en-US" dirty="0" smtClean="0"/>
              <a:t>Quality Microphones</a:t>
            </a:r>
          </a:p>
          <a:p>
            <a:r>
              <a:rPr lang="en-US" dirty="0" smtClean="0"/>
              <a:t>Live capture of presentation content (</a:t>
            </a:r>
            <a:r>
              <a:rPr lang="en-US" dirty="0" err="1" smtClean="0"/>
              <a:t>powerpoint</a:t>
            </a:r>
            <a:r>
              <a:rPr lang="en-US" dirty="0" smtClean="0"/>
              <a:t>, software demonstration, movie)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196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Production Value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Composition</a:t>
            </a:r>
          </a:p>
          <a:p>
            <a:pPr lvl="1"/>
            <a:r>
              <a:rPr lang="en-US" dirty="0" smtClean="0"/>
              <a:t>“Does the video look good?”</a:t>
            </a:r>
          </a:p>
          <a:p>
            <a:r>
              <a:rPr lang="en-US" dirty="0" smtClean="0"/>
              <a:t>Audio</a:t>
            </a:r>
          </a:p>
          <a:p>
            <a:pPr lvl="1"/>
            <a:r>
              <a:rPr lang="en-US" dirty="0" smtClean="0"/>
              <a:t>“Does the audio sound good?”</a:t>
            </a:r>
          </a:p>
        </p:txBody>
      </p:sp>
    </p:spTree>
    <p:extLst>
      <p:ext uri="{BB962C8B-B14F-4D97-AF65-F5344CB8AC3E}">
        <p14:creationId xmlns:p14="http://schemas.microsoft.com/office/powerpoint/2010/main" val="1272970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Lecture Capture and Multimedia Production Techniques </a:t>
            </a:r>
            <a:br>
              <a:rPr lang="en-US" dirty="0" smtClean="0"/>
            </a:br>
            <a:r>
              <a:rPr lang="en-US" dirty="0" smtClean="0"/>
              <a:t>for E-Learning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47929" y="4801036"/>
            <a:ext cx="6198782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Christopher Knight – ck536@cornell.edu</a:t>
            </a:r>
          </a:p>
          <a:p>
            <a:r>
              <a:rPr lang="en-US" dirty="0" smtClean="0"/>
              <a:t>Production Manager</a:t>
            </a:r>
          </a:p>
          <a:p>
            <a:r>
              <a:rPr lang="en-US" dirty="0" smtClean="0"/>
              <a:t>Transnational Learning</a:t>
            </a:r>
          </a:p>
          <a:p>
            <a:r>
              <a:rPr lang="en-US" dirty="0" smtClean="0"/>
              <a:t>International Programs</a:t>
            </a:r>
          </a:p>
          <a:p>
            <a:r>
              <a:rPr lang="en-US" dirty="0" smtClean="0"/>
              <a:t>College of Agriculture and Life Sciences</a:t>
            </a:r>
          </a:p>
          <a:p>
            <a:r>
              <a:rPr lang="en-US" dirty="0" smtClean="0"/>
              <a:t>Cornell University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090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Terminology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Camera Operation Checklist</a:t>
            </a:r>
          </a:p>
          <a:p>
            <a:pPr lvl="1"/>
            <a:r>
              <a:rPr lang="en-US" dirty="0" smtClean="0"/>
              <a:t>Stabilization</a:t>
            </a:r>
          </a:p>
          <a:p>
            <a:pPr lvl="1"/>
            <a:r>
              <a:rPr lang="en-US" dirty="0" smtClean="0"/>
              <a:t>White Balance</a:t>
            </a:r>
          </a:p>
          <a:p>
            <a:pPr lvl="1"/>
            <a:r>
              <a:rPr lang="en-US" dirty="0" smtClean="0"/>
              <a:t>Iris</a:t>
            </a:r>
          </a:p>
          <a:p>
            <a:pPr lvl="1"/>
            <a:r>
              <a:rPr lang="en-US" dirty="0" smtClean="0"/>
              <a:t>Shutter</a:t>
            </a:r>
          </a:p>
          <a:p>
            <a:pPr lvl="1"/>
            <a:r>
              <a:rPr lang="en-US" dirty="0" smtClean="0"/>
              <a:t>Zoom</a:t>
            </a:r>
          </a:p>
          <a:p>
            <a:pPr lvl="1"/>
            <a:r>
              <a:rPr lang="en-US" dirty="0" smtClean="0"/>
              <a:t>Framing</a:t>
            </a:r>
          </a:p>
          <a:p>
            <a:pPr lvl="1"/>
            <a:r>
              <a:rPr lang="en-US" dirty="0" smtClean="0"/>
              <a:t>Focus</a:t>
            </a:r>
          </a:p>
          <a:p>
            <a:pPr lvl="1"/>
            <a:r>
              <a:rPr lang="en-US" dirty="0" smtClean="0"/>
              <a:t>Audio</a:t>
            </a:r>
          </a:p>
        </p:txBody>
      </p:sp>
    </p:spTree>
    <p:extLst>
      <p:ext uri="{BB962C8B-B14F-4D97-AF65-F5344CB8AC3E}">
        <p14:creationId xmlns:p14="http://schemas.microsoft.com/office/powerpoint/2010/main" val="648341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Stabilization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Place your tripod</a:t>
            </a:r>
          </a:p>
          <a:p>
            <a:r>
              <a:rPr lang="en-US" dirty="0" smtClean="0"/>
              <a:t>Adjust Tripod to the Desired Height</a:t>
            </a:r>
          </a:p>
          <a:p>
            <a:r>
              <a:rPr lang="en-US" dirty="0" smtClean="0"/>
              <a:t>Make Sure the Tripod is Secure!</a:t>
            </a:r>
          </a:p>
          <a:p>
            <a:r>
              <a:rPr lang="en-US" dirty="0" smtClean="0"/>
              <a:t>Attach tripod Plate to Camera</a:t>
            </a:r>
          </a:p>
          <a:p>
            <a:r>
              <a:rPr lang="en-US" dirty="0" smtClean="0"/>
              <a:t>Attach Camera to Tripod</a:t>
            </a:r>
          </a:p>
          <a:p>
            <a:r>
              <a:rPr lang="en-US" dirty="0" smtClean="0"/>
              <a:t>Level the Tripod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1757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White Balance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 All Light is Created Equal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5" descr="kelvin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971" y="2383345"/>
            <a:ext cx="3604829" cy="3973505"/>
          </a:xfrm>
          <a:prstGeom prst="rect">
            <a:avLst/>
          </a:prstGeom>
        </p:spPr>
      </p:pic>
      <p:pic>
        <p:nvPicPr>
          <p:cNvPr id="21" name="Picture 20" descr="White_balance_demonstration_688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22" y="2894269"/>
            <a:ext cx="4596989" cy="306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904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Iris	</a:t>
            </a:r>
            <a:endParaRPr lang="en-US" dirty="0"/>
          </a:p>
        </p:txBody>
      </p:sp>
      <p:pic>
        <p:nvPicPr>
          <p:cNvPr id="4" name="Content Placeholder 3" descr="Human_Iris_JD052007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19" b="212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96893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Iris</a:t>
            </a:r>
            <a:endParaRPr lang="en-US" dirty="0"/>
          </a:p>
        </p:txBody>
      </p:sp>
      <p:pic>
        <p:nvPicPr>
          <p:cNvPr id="4" name="Content Placeholder 3" descr="nikon-50mm-f1-4-lens-glass-iris-photography-video-camera-equipment-gear-photo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508" r="-41508"/>
          <a:stretch>
            <a:fillRect/>
          </a:stretch>
        </p:blipFill>
        <p:spPr>
          <a:xfrm>
            <a:off x="-1573276" y="1278762"/>
            <a:ext cx="8229600" cy="4525963"/>
          </a:xfrm>
        </p:spPr>
      </p:pic>
      <p:sp>
        <p:nvSpPr>
          <p:cNvPr id="5" name="TextBox 4"/>
          <p:cNvSpPr txBox="1"/>
          <p:nvPr/>
        </p:nvSpPr>
        <p:spPr>
          <a:xfrm>
            <a:off x="4810824" y="1402834"/>
            <a:ext cx="4293438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The iris of the camera lens describes</a:t>
            </a:r>
          </a:p>
          <a:p>
            <a:pPr algn="ctr"/>
            <a:r>
              <a:rPr lang="en-US" dirty="0"/>
              <a:t>t</a:t>
            </a:r>
            <a:r>
              <a:rPr lang="en-US" dirty="0" smtClean="0"/>
              <a:t>he hole through which light travels.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/>
              <a:t>This hole can be opened or closed, affecting</a:t>
            </a:r>
          </a:p>
          <a:p>
            <a:pPr algn="ctr"/>
            <a:r>
              <a:rPr lang="en-US" dirty="0"/>
              <a:t>t</a:t>
            </a:r>
            <a:r>
              <a:rPr lang="en-US" dirty="0" smtClean="0"/>
              <a:t>he brightness of the image.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/>
              <a:t>The size of the iris is measured by “f-stops”</a:t>
            </a:r>
            <a:endParaRPr lang="en-US" dirty="0"/>
          </a:p>
        </p:txBody>
      </p:sp>
      <p:pic>
        <p:nvPicPr>
          <p:cNvPr id="8" name="Picture 7" descr="Aperture_diagr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451" y="3897313"/>
            <a:ext cx="3671112" cy="146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8128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Shutter Speed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03575" cy="4525963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In photography, shutter speed is a common term used to </a:t>
            </a:r>
            <a:r>
              <a:rPr lang="en-US" dirty="0" smtClean="0"/>
              <a:t>represent the </a:t>
            </a:r>
            <a:r>
              <a:rPr lang="en-US" dirty="0"/>
              <a:t>effective length of time a camera's shutter is </a:t>
            </a:r>
            <a:r>
              <a:rPr lang="en-US" dirty="0" smtClean="0"/>
              <a:t>open.</a:t>
            </a:r>
          </a:p>
          <a:p>
            <a:r>
              <a:rPr lang="en-US" dirty="0" smtClean="0"/>
              <a:t>The brightness of the image </a:t>
            </a:r>
            <a:r>
              <a:rPr lang="en-US" dirty="0"/>
              <a:t>is proportional to </a:t>
            </a:r>
            <a:r>
              <a:rPr lang="en-US" dirty="0" smtClean="0"/>
              <a:t>the duration of time light is reaching the film or image sensor.</a:t>
            </a:r>
            <a:endParaRPr lang="en-US" dirty="0"/>
          </a:p>
        </p:txBody>
      </p:sp>
      <p:pic>
        <p:nvPicPr>
          <p:cNvPr id="4" name="Picture 3" descr="Shutter-Speed-1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285" y="1666970"/>
            <a:ext cx="4236515" cy="423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724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Zoom (Focal Length)</a:t>
            </a:r>
            <a:endParaRPr lang="en-US" dirty="0"/>
          </a:p>
        </p:txBody>
      </p:sp>
      <p:pic>
        <p:nvPicPr>
          <p:cNvPr id="4" name="Content Placeholder 3" descr="jpeg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659" r="-43659"/>
          <a:stretch>
            <a:fillRect/>
          </a:stretch>
        </p:blipFill>
        <p:spPr>
          <a:xfrm>
            <a:off x="2465388" y="1417638"/>
            <a:ext cx="8229600" cy="4525962"/>
          </a:xfrm>
        </p:spPr>
      </p:pic>
      <p:sp>
        <p:nvSpPr>
          <p:cNvPr id="5" name="TextBox 4"/>
          <p:cNvSpPr txBox="1"/>
          <p:nvPr/>
        </p:nvSpPr>
        <p:spPr>
          <a:xfrm>
            <a:off x="357187" y="1682750"/>
            <a:ext cx="37623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Zoom or “focal Length” is expressed by mm.  Low focal lengths (18mm) result in a low-zoom image.  High focal lengths result in a high zoom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140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Composition - Framing</a:t>
            </a:r>
            <a:endParaRPr lang="en-US" dirty="0"/>
          </a:p>
        </p:txBody>
      </p:sp>
      <p:pic>
        <p:nvPicPr>
          <p:cNvPr id="8" name="Content Placeholder 7" descr="obama%20address.jpe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1" b="11351"/>
          <a:stretch>
            <a:fillRect/>
          </a:stretch>
        </p:blipFill>
        <p:spPr>
          <a:xfrm>
            <a:off x="1131413" y="1575543"/>
            <a:ext cx="6966971" cy="3831566"/>
          </a:xfrm>
        </p:spPr>
      </p:pic>
      <p:sp>
        <p:nvSpPr>
          <p:cNvPr id="9" name="TextBox 8"/>
          <p:cNvSpPr txBox="1"/>
          <p:nvPr/>
        </p:nvSpPr>
        <p:spPr>
          <a:xfrm>
            <a:off x="1779607" y="5778046"/>
            <a:ext cx="60029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Subject in center of frame implies impartiality and balance</a:t>
            </a:r>
          </a:p>
          <a:p>
            <a:pPr algn="ctr"/>
            <a:r>
              <a:rPr lang="en-US" dirty="0" smtClean="0"/>
              <a:t>Subject filmed from slightly below implies power and strength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837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Camera Placement &amp; Zoom</a:t>
            </a:r>
          </a:p>
          <a:p>
            <a:pPr lvl="1"/>
            <a:r>
              <a:rPr lang="en-US" dirty="0" smtClean="0"/>
              <a:t>How far away is the camera from the subject?</a:t>
            </a:r>
          </a:p>
          <a:p>
            <a:pPr lvl="1"/>
            <a:r>
              <a:rPr lang="en-US" dirty="0" smtClean="0"/>
              <a:t>How much zoom do I need to use to frame the subject properly?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359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Framing - Headroom</a:t>
            </a:r>
            <a:endParaRPr lang="en-US" dirty="0"/>
          </a:p>
        </p:txBody>
      </p:sp>
      <p:pic>
        <p:nvPicPr>
          <p:cNvPr id="4" name="Content Placeholder 3" descr="headroom1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20" b="13720"/>
          <a:stretch>
            <a:fillRect/>
          </a:stretch>
        </p:blipFill>
        <p:spPr>
          <a:xfrm>
            <a:off x="457200" y="1417638"/>
            <a:ext cx="4883505" cy="2685740"/>
          </a:xfrm>
        </p:spPr>
      </p:pic>
      <p:pic>
        <p:nvPicPr>
          <p:cNvPr id="5" name="Picture 4" descr="headroom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469" y="2995906"/>
            <a:ext cx="4447522" cy="3514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976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Finished Products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Here are some Examples of Work that We’ve been Involved with.</a:t>
            </a:r>
            <a:endParaRPr lang="en-US" dirty="0"/>
          </a:p>
          <a:p>
            <a:r>
              <a:rPr lang="en-US" dirty="0" smtClean="0"/>
              <a:t>Cornell Transnational Learning Database</a:t>
            </a:r>
          </a:p>
          <a:p>
            <a:pPr lvl="2"/>
            <a:r>
              <a:rPr lang="en-US" dirty="0" smtClean="0">
                <a:hlinkClick r:id="rId2"/>
              </a:rPr>
              <a:t>www.ctl1.com</a:t>
            </a:r>
            <a:endParaRPr lang="en-US" dirty="0" smtClean="0"/>
          </a:p>
          <a:p>
            <a:r>
              <a:rPr lang="en-US" dirty="0" smtClean="0"/>
              <a:t>CSS 2600</a:t>
            </a:r>
          </a:p>
          <a:p>
            <a:pPr lvl="2"/>
            <a:r>
              <a:rPr lang="en-US" dirty="0">
                <a:hlinkClick r:id="rId3"/>
              </a:rPr>
              <a:t>https://www.youtube.com/watch?v=</a:t>
            </a:r>
            <a:r>
              <a:rPr lang="en-US" dirty="0" smtClean="0">
                <a:hlinkClick r:id="rId3"/>
              </a:rPr>
              <a:t>EYJC2xnAKsA</a:t>
            </a:r>
            <a:endParaRPr lang="en-US" dirty="0" smtClean="0"/>
          </a:p>
          <a:p>
            <a:r>
              <a:rPr lang="en-US" dirty="0" smtClean="0"/>
              <a:t>Short Films</a:t>
            </a:r>
          </a:p>
          <a:p>
            <a:pPr lvl="1"/>
            <a:r>
              <a:rPr lang="en-US" dirty="0" smtClean="0"/>
              <a:t>The Life Cycle of Wheat Stem Rust</a:t>
            </a:r>
          </a:p>
          <a:p>
            <a:pPr lvl="2"/>
            <a:r>
              <a:rPr lang="en-US" dirty="0">
                <a:hlinkClick r:id="rId4"/>
              </a:rPr>
              <a:t>https://www.youtube.com/watch?v=</a:t>
            </a:r>
            <a:r>
              <a:rPr lang="en-US" dirty="0" smtClean="0">
                <a:hlinkClick r:id="rId4"/>
              </a:rPr>
              <a:t>AeuP5IYP5HA</a:t>
            </a:r>
            <a:endParaRPr lang="en-US" dirty="0" smtClean="0"/>
          </a:p>
          <a:p>
            <a:pPr lvl="1"/>
            <a:r>
              <a:rPr lang="en-US" dirty="0" smtClean="0"/>
              <a:t>The Durable Rust Resistance in Wheat Project</a:t>
            </a:r>
          </a:p>
          <a:p>
            <a:pPr lvl="2"/>
            <a:r>
              <a:rPr lang="en-US" dirty="0" smtClean="0">
                <a:hlinkClick r:id="rId5"/>
              </a:rPr>
              <a:t>www.Youtube.com/globalrust</a:t>
            </a:r>
            <a:endParaRPr lang="en-US" dirty="0" smtClean="0"/>
          </a:p>
          <a:p>
            <a:pPr marL="914400" lvl="2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19422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</a:t>
            </a:r>
            <a:endParaRPr lang="en-US" dirty="0"/>
          </a:p>
        </p:txBody>
      </p:sp>
      <p:pic>
        <p:nvPicPr>
          <p:cNvPr id="4" name="Content Placeholder 3" descr="focus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12" b="99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58932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 &amp; Depth of Field</a:t>
            </a:r>
            <a:endParaRPr lang="en-US" dirty="0"/>
          </a:p>
        </p:txBody>
      </p:sp>
      <p:pic>
        <p:nvPicPr>
          <p:cNvPr id="4" name="Content Placeholder 3" descr="Depth_of_field_diagr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862" b="-31862"/>
          <a:stretch>
            <a:fillRect/>
          </a:stretch>
        </p:blipFill>
        <p:spPr>
          <a:xfrm>
            <a:off x="457200" y="1254393"/>
            <a:ext cx="8229600" cy="3915295"/>
          </a:xfrm>
        </p:spPr>
      </p:pic>
      <p:sp>
        <p:nvSpPr>
          <p:cNvPr id="5" name="TextBox 4"/>
          <p:cNvSpPr txBox="1"/>
          <p:nvPr/>
        </p:nvSpPr>
        <p:spPr>
          <a:xfrm>
            <a:off x="1058355" y="4800356"/>
            <a:ext cx="73379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area within the depth of field appears sharp, while the areas in front of and beyond the depth of field appear blurry.</a:t>
            </a:r>
          </a:p>
        </p:txBody>
      </p:sp>
    </p:spTree>
    <p:extLst>
      <p:ext uri="{BB962C8B-B14F-4D97-AF65-F5344CB8AC3E}">
        <p14:creationId xmlns:p14="http://schemas.microsoft.com/office/powerpoint/2010/main" val="2713478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Audio is the most important content</a:t>
            </a:r>
          </a:p>
          <a:p>
            <a:r>
              <a:rPr lang="en-US" dirty="0" smtClean="0"/>
              <a:t>Unfortunately, given the least amount of attention</a:t>
            </a:r>
          </a:p>
          <a:p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722348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Wireless Microphone System</a:t>
            </a:r>
          </a:p>
          <a:p>
            <a:pPr lvl="1"/>
            <a:r>
              <a:rPr lang="en-US" dirty="0" smtClean="0"/>
              <a:t>Microphone</a:t>
            </a:r>
          </a:p>
          <a:p>
            <a:pPr lvl="1"/>
            <a:r>
              <a:rPr lang="en-US" dirty="0" smtClean="0"/>
              <a:t>Transmitter</a:t>
            </a:r>
          </a:p>
          <a:p>
            <a:pPr lvl="1"/>
            <a:r>
              <a:rPr lang="en-US" dirty="0" smtClean="0"/>
              <a:t>Receiver</a:t>
            </a:r>
            <a:endParaRPr lang="en-US" dirty="0"/>
          </a:p>
        </p:txBody>
      </p:sp>
      <p:pic>
        <p:nvPicPr>
          <p:cNvPr id="4" name="Picture 3" descr="sennheis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800" y="2461745"/>
            <a:ext cx="3098944" cy="3455460"/>
          </a:xfrm>
          <a:prstGeom prst="rect">
            <a:avLst/>
          </a:prstGeom>
        </p:spPr>
      </p:pic>
      <p:pic>
        <p:nvPicPr>
          <p:cNvPr id="5" name="Picture 4" descr="SKP_300_mr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199" y="4262141"/>
            <a:ext cx="1801368" cy="1655064"/>
          </a:xfrm>
          <a:prstGeom prst="rect">
            <a:avLst/>
          </a:prstGeom>
        </p:spPr>
      </p:pic>
      <p:pic>
        <p:nvPicPr>
          <p:cNvPr id="9" name="Picture 8" descr="9545.jpe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32" y="3915939"/>
            <a:ext cx="2286000" cy="221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0089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an Audio Signal?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3330" cy="4525963"/>
          </a:xfrm>
        </p:spPr>
        <p:txBody>
          <a:bodyPr/>
          <a:lstStyle/>
          <a:p>
            <a:r>
              <a:rPr lang="en-US" dirty="0" smtClean="0"/>
              <a:t>Sound is our ability to perceive vibrations of different frequencies and amplitudes through a medium such as air or water.</a:t>
            </a:r>
            <a:endParaRPr lang="en-US" dirty="0"/>
          </a:p>
        </p:txBody>
      </p:sp>
      <p:pic>
        <p:nvPicPr>
          <p:cNvPr id="6" name="Picture 5" descr="aud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964" y="1839433"/>
            <a:ext cx="4062508" cy="3789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9048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an Audio Signal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These vibrations can be detected by microphones, which convert the physical vibrations into an electrical signal.</a:t>
            </a:r>
          </a:p>
          <a:p>
            <a:r>
              <a:rPr lang="en-US" dirty="0" smtClean="0"/>
              <a:t>The more powerful the sound or vibration, the more powerful the voltage of the signal.</a:t>
            </a:r>
          </a:p>
          <a:p>
            <a:r>
              <a:rPr lang="en-US" dirty="0" smtClean="0"/>
              <a:t>If the sound source is too loud for the destination, distortion can result.</a:t>
            </a:r>
          </a:p>
          <a:p>
            <a:r>
              <a:rPr lang="en-US" dirty="0" smtClean="0"/>
              <a:t>If the source is too quiet for the destination, the audio will be too quiet.</a:t>
            </a:r>
          </a:p>
        </p:txBody>
      </p:sp>
    </p:spTree>
    <p:extLst>
      <p:ext uri="{BB962C8B-B14F-4D97-AF65-F5344CB8AC3E}">
        <p14:creationId xmlns:p14="http://schemas.microsoft.com/office/powerpoint/2010/main" val="3295896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signal Flow</a:t>
            </a:r>
            <a:endParaRPr lang="en-US" dirty="0"/>
          </a:p>
        </p:txBody>
      </p:sp>
      <p:pic>
        <p:nvPicPr>
          <p:cNvPr id="4" name="Content Placeholder 3" descr="sennheiser-sk500g3.jpe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519" r="-161416"/>
          <a:stretch/>
        </p:blipFill>
        <p:spPr>
          <a:xfrm>
            <a:off x="904908" y="4255774"/>
            <a:ext cx="3358251" cy="1846909"/>
          </a:xfrm>
        </p:spPr>
      </p:pic>
      <p:sp>
        <p:nvSpPr>
          <p:cNvPr id="5" name="TextBox 4"/>
          <p:cNvSpPr txBox="1"/>
          <p:nvPr/>
        </p:nvSpPr>
        <p:spPr>
          <a:xfrm>
            <a:off x="1512558" y="6134433"/>
            <a:ext cx="1278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Transmitter</a:t>
            </a:r>
            <a:endParaRPr lang="en-US" dirty="0"/>
          </a:p>
        </p:txBody>
      </p:sp>
      <p:pic>
        <p:nvPicPr>
          <p:cNvPr id="6" name="Picture 5" descr="MKE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90" y="2485408"/>
            <a:ext cx="1673657" cy="12706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0495" y="3787710"/>
            <a:ext cx="13352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Lavalier</a:t>
            </a:r>
            <a:endParaRPr lang="en-US" dirty="0"/>
          </a:p>
          <a:p>
            <a:r>
              <a:rPr lang="en-US" dirty="0" smtClean="0"/>
              <a:t>Microphone</a:t>
            </a:r>
            <a:endParaRPr lang="en-US" dirty="0"/>
          </a:p>
        </p:txBody>
      </p:sp>
      <p:sp>
        <p:nvSpPr>
          <p:cNvPr id="8" name="Bent Arrow 7"/>
          <p:cNvSpPr/>
          <p:nvPr/>
        </p:nvSpPr>
        <p:spPr>
          <a:xfrm flipV="1">
            <a:off x="556882" y="4612422"/>
            <a:ext cx="640354" cy="92773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6199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Bent Arrow 8"/>
          <p:cNvSpPr/>
          <p:nvPr/>
        </p:nvSpPr>
        <p:spPr>
          <a:xfrm rot="5400000" flipH="1">
            <a:off x="2925823" y="4252410"/>
            <a:ext cx="970862" cy="889625"/>
          </a:xfrm>
          <a:prstGeom prst="ben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" name="Picture 9" descr="sennheiser-ek300iemg3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698" y="1426472"/>
            <a:ext cx="1249741" cy="222726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863488" y="3647387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Reciever</a:t>
            </a:r>
            <a:endParaRPr lang="en-US" dirty="0"/>
          </a:p>
        </p:txBody>
      </p:sp>
      <p:pic>
        <p:nvPicPr>
          <p:cNvPr id="15" name="Picture 14" descr="MRC-82ccamera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248" y="1417638"/>
            <a:ext cx="1982597" cy="212725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754242" y="3560469"/>
            <a:ext cx="908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Camera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7080895" y="4799894"/>
            <a:ext cx="17780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Recording Media</a:t>
            </a:r>
          </a:p>
          <a:p>
            <a:endParaRPr lang="en-US" dirty="0"/>
          </a:p>
        </p:txBody>
      </p:sp>
      <p:pic>
        <p:nvPicPr>
          <p:cNvPr id="22" name="Picture 21" descr="SDHC_memory_card_8GB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22" y="3314630"/>
            <a:ext cx="983635" cy="129779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205965" y="6134433"/>
            <a:ext cx="4108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Use Headphones to monitor audio quality</a:t>
            </a:r>
            <a:endParaRPr lang="en-US" dirty="0"/>
          </a:p>
        </p:txBody>
      </p:sp>
      <p:pic>
        <p:nvPicPr>
          <p:cNvPr id="25" name="Picture 24" descr="Sennheiser-HD202-Professional-Headphones.jpe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517" y="4967560"/>
            <a:ext cx="956209" cy="956209"/>
          </a:xfrm>
          <a:prstGeom prst="rect">
            <a:avLst/>
          </a:prstGeom>
        </p:spPr>
      </p:pic>
      <p:sp>
        <p:nvSpPr>
          <p:cNvPr id="26" name="Down Arrow 25"/>
          <p:cNvSpPr/>
          <p:nvPr/>
        </p:nvSpPr>
        <p:spPr>
          <a:xfrm rot="1553632">
            <a:off x="4874268" y="3758821"/>
            <a:ext cx="444501" cy="993906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 descr="Sawyers_lavalier.jpe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95" y="719138"/>
            <a:ext cx="2159000" cy="119757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197236" y="2002383"/>
            <a:ext cx="1098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Presenter</a:t>
            </a:r>
            <a:endParaRPr lang="en-US" dirty="0"/>
          </a:p>
        </p:txBody>
      </p:sp>
      <p:sp>
        <p:nvSpPr>
          <p:cNvPr id="31" name="Down Arrow 30"/>
          <p:cNvSpPr/>
          <p:nvPr/>
        </p:nvSpPr>
        <p:spPr>
          <a:xfrm rot="19469201">
            <a:off x="556883" y="2044902"/>
            <a:ext cx="265443" cy="369332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Bent Arrow 31"/>
          <p:cNvSpPr/>
          <p:nvPr/>
        </p:nvSpPr>
        <p:spPr>
          <a:xfrm rot="5400000">
            <a:off x="7612707" y="2373313"/>
            <a:ext cx="562918" cy="730250"/>
          </a:xfrm>
          <a:prstGeom prst="ben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Left Arrow 32"/>
          <p:cNvSpPr/>
          <p:nvPr/>
        </p:nvSpPr>
        <p:spPr>
          <a:xfrm rot="10800000">
            <a:off x="4579938" y="2371715"/>
            <a:ext cx="460375" cy="374660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0116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Audio Signal Flow (Pre-amplification)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04987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When the microphone signal enters the camera from either a microphone cable or a wireless transmitter, the camera applies a slight amplification to the audio so that it can be recorded.  This is called pre-amplification.  Some cameras will adjust this amplification automatically, while others have the option to manually control the signal level being recorded</a:t>
            </a:r>
            <a:endParaRPr lang="en-US" dirty="0"/>
          </a:p>
        </p:txBody>
      </p:sp>
      <p:pic>
        <p:nvPicPr>
          <p:cNvPr id="5" name="Picture 4" descr="MRC-82ccamera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01" y="3653499"/>
            <a:ext cx="1982597" cy="2127250"/>
          </a:xfrm>
          <a:prstGeom prst="rect">
            <a:avLst/>
          </a:prstGeom>
        </p:spPr>
      </p:pic>
      <p:pic>
        <p:nvPicPr>
          <p:cNvPr id="7" name="Picture 6" descr="SonyZ5audio2.jpe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63" t="29928" r="13676" b="9949"/>
          <a:stretch/>
        </p:blipFill>
        <p:spPr>
          <a:xfrm>
            <a:off x="2533048" y="3673968"/>
            <a:ext cx="2166998" cy="208631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26000" y="3809183"/>
            <a:ext cx="40878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This is critical because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The quality of your audio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Depends largely on proper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recording levels</a:t>
            </a:r>
          </a:p>
        </p:txBody>
      </p:sp>
    </p:spTree>
    <p:extLst>
      <p:ext uri="{BB962C8B-B14F-4D97-AF65-F5344CB8AC3E}">
        <p14:creationId xmlns:p14="http://schemas.microsoft.com/office/powerpoint/2010/main" val="31264973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Recording Principles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3330" cy="4525963"/>
          </a:xfrm>
        </p:spPr>
        <p:txBody>
          <a:bodyPr/>
          <a:lstStyle/>
          <a:p>
            <a:r>
              <a:rPr lang="en-US" dirty="0" smtClean="0"/>
              <a:t>The loudness of an audio recording is measured on </a:t>
            </a:r>
            <a:r>
              <a:rPr lang="en-US" dirty="0"/>
              <a:t>a scale of -</a:t>
            </a:r>
            <a:r>
              <a:rPr lang="en-US" dirty="0" smtClean="0"/>
              <a:t>∞ </a:t>
            </a:r>
            <a:r>
              <a:rPr lang="en-US" dirty="0" err="1" smtClean="0"/>
              <a:t>db</a:t>
            </a:r>
            <a:r>
              <a:rPr lang="en-US" dirty="0" smtClean="0"/>
              <a:t> to 0 </a:t>
            </a:r>
            <a:r>
              <a:rPr lang="en-US" dirty="0" err="1" smtClean="0"/>
              <a:t>db</a:t>
            </a:r>
            <a:endParaRPr lang="en-US" dirty="0"/>
          </a:p>
          <a:p>
            <a:r>
              <a:rPr lang="en-US" dirty="0" smtClean="0"/>
              <a:t>All recording equipment measures its input signals in this manner.</a:t>
            </a:r>
          </a:p>
        </p:txBody>
      </p:sp>
      <p:pic>
        <p:nvPicPr>
          <p:cNvPr id="6" name="Picture 5" descr="VU_Meter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019" y="1600200"/>
            <a:ext cx="4573470" cy="267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50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</a:t>
            </a:r>
            <a:r>
              <a:rPr lang="en-US" dirty="0"/>
              <a:t>R</a:t>
            </a:r>
            <a:r>
              <a:rPr lang="en-US" dirty="0" smtClean="0"/>
              <a:t>ecording Principles</a:t>
            </a:r>
            <a:endParaRPr lang="en-US" dirty="0"/>
          </a:p>
        </p:txBody>
      </p:sp>
      <p:pic>
        <p:nvPicPr>
          <p:cNvPr id="4" name="Content Placeholder 3" descr="audiolevels.ti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8" r="-18186"/>
          <a:stretch/>
        </p:blipFill>
        <p:spPr>
          <a:xfrm>
            <a:off x="3619499" y="1600200"/>
            <a:ext cx="6133495" cy="4525963"/>
          </a:xfrm>
        </p:spPr>
      </p:pic>
      <p:sp>
        <p:nvSpPr>
          <p:cNvPr id="6" name="TextBox 5"/>
          <p:cNvSpPr txBox="1"/>
          <p:nvPr/>
        </p:nvSpPr>
        <p:spPr>
          <a:xfrm>
            <a:off x="785813" y="1849438"/>
            <a:ext cx="27146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most important aspect</a:t>
            </a:r>
          </a:p>
          <a:p>
            <a:r>
              <a:rPr lang="en-US" dirty="0"/>
              <a:t>o</a:t>
            </a:r>
            <a:r>
              <a:rPr lang="en-US" dirty="0" smtClean="0"/>
              <a:t>f an audio recording is to make </a:t>
            </a:r>
          </a:p>
          <a:p>
            <a:r>
              <a:rPr lang="en-US" dirty="0"/>
              <a:t>s</a:t>
            </a:r>
            <a:r>
              <a:rPr lang="en-US" dirty="0" smtClean="0"/>
              <a:t>ure that  proper levels are</a:t>
            </a:r>
          </a:p>
          <a:p>
            <a:r>
              <a:rPr lang="en-US" dirty="0"/>
              <a:t>r</a:t>
            </a:r>
            <a:r>
              <a:rPr lang="en-US" dirty="0" smtClean="0"/>
              <a:t>ecorded.  </a:t>
            </a:r>
          </a:p>
        </p:txBody>
      </p:sp>
    </p:spTree>
    <p:extLst>
      <p:ext uri="{BB962C8B-B14F-4D97-AF65-F5344CB8AC3E}">
        <p14:creationId xmlns:p14="http://schemas.microsoft.com/office/powerpoint/2010/main" val="14418507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Multimedia Production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Pre-Production</a:t>
            </a:r>
          </a:p>
          <a:p>
            <a:pPr lvl="1"/>
            <a:r>
              <a:rPr lang="en-US" dirty="0" smtClean="0"/>
              <a:t>Planning, Planning, Planning!</a:t>
            </a:r>
          </a:p>
          <a:p>
            <a:r>
              <a:rPr lang="en-US" dirty="0" smtClean="0"/>
              <a:t>Production</a:t>
            </a:r>
          </a:p>
          <a:p>
            <a:pPr lvl="1"/>
            <a:r>
              <a:rPr lang="en-US" dirty="0" smtClean="0"/>
              <a:t>Content Creation</a:t>
            </a:r>
          </a:p>
          <a:p>
            <a:r>
              <a:rPr lang="en-US" dirty="0" smtClean="0"/>
              <a:t>Post-Production</a:t>
            </a:r>
          </a:p>
          <a:p>
            <a:pPr lvl="1"/>
            <a:r>
              <a:rPr lang="en-US" dirty="0" smtClean="0"/>
              <a:t>Editing</a:t>
            </a:r>
          </a:p>
          <a:p>
            <a:r>
              <a:rPr lang="en-US" dirty="0" smtClean="0"/>
              <a:t>Distribution</a:t>
            </a:r>
          </a:p>
          <a:p>
            <a:pPr lvl="1"/>
            <a:r>
              <a:rPr lang="en-US" dirty="0" smtClean="0"/>
              <a:t>Finished Product to Audience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7684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Screen Recording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use a laptop with a special USB device which allows us to record the presenting laptop’s screen output.</a:t>
            </a:r>
            <a:endParaRPr lang="en-US" dirty="0"/>
          </a:p>
        </p:txBody>
      </p:sp>
      <p:pic>
        <p:nvPicPr>
          <p:cNvPr id="6" name="Picture 5" descr="diagram_05_dvi2us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44" y="3731932"/>
            <a:ext cx="5716191" cy="26961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554839" y="4072194"/>
            <a:ext cx="18557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Presenting screen</a:t>
            </a:r>
          </a:p>
          <a:p>
            <a:r>
              <a:rPr lang="en-US" dirty="0" smtClean="0"/>
              <a:t>Or projector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571226" y="5571613"/>
            <a:ext cx="2099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Recording computer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514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Screen Recording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recording method can be used to capture:</a:t>
            </a:r>
          </a:p>
          <a:p>
            <a:pPr lvl="1"/>
            <a:r>
              <a:rPr lang="en-US" dirty="0" err="1" smtClean="0"/>
              <a:t>Powerpoints</a:t>
            </a:r>
            <a:endParaRPr lang="en-US" dirty="0" smtClean="0"/>
          </a:p>
          <a:p>
            <a:pPr lvl="1"/>
            <a:r>
              <a:rPr lang="en-US" dirty="0" smtClean="0"/>
              <a:t>Website demonstrations</a:t>
            </a:r>
          </a:p>
          <a:p>
            <a:pPr lvl="1"/>
            <a:r>
              <a:rPr lang="en-US" dirty="0" smtClean="0"/>
              <a:t>Video content</a:t>
            </a:r>
          </a:p>
          <a:p>
            <a:pPr lvl="1"/>
            <a:r>
              <a:rPr lang="en-US" dirty="0" smtClean="0"/>
              <a:t>Software Demonstrations</a:t>
            </a:r>
          </a:p>
        </p:txBody>
      </p:sp>
    </p:spTree>
    <p:extLst>
      <p:ext uri="{BB962C8B-B14F-4D97-AF65-F5344CB8AC3E}">
        <p14:creationId xmlns:p14="http://schemas.microsoft.com/office/powerpoint/2010/main" val="17906024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Screen Recording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recording is saved as a simple movie file on the recording laptop’s hard drive.</a:t>
            </a:r>
          </a:p>
          <a:p>
            <a:r>
              <a:rPr lang="en-US" dirty="0" smtClean="0"/>
              <a:t>This movie file can then be mixed with your video camera and audio recordings to produce lectures like this</a:t>
            </a:r>
          </a:p>
          <a:p>
            <a:r>
              <a:rPr lang="en-US" dirty="0">
                <a:hlinkClick r:id="rId2"/>
              </a:rPr>
              <a:t>http://www.cornell.edu/video/?videoID=</a:t>
            </a:r>
            <a:r>
              <a:rPr lang="en-US" dirty="0" smtClean="0">
                <a:hlinkClick r:id="rId2"/>
              </a:rPr>
              <a:t>2208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989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Epiphan</a:t>
            </a:r>
            <a:r>
              <a:rPr lang="en-US" dirty="0" smtClean="0"/>
              <a:t> </a:t>
            </a:r>
            <a:r>
              <a:rPr lang="en-US" dirty="0" err="1" smtClean="0"/>
              <a:t>vga</a:t>
            </a:r>
            <a:r>
              <a:rPr lang="en-US" dirty="0" smtClean="0"/>
              <a:t> 2 </a:t>
            </a:r>
            <a:r>
              <a:rPr lang="en-US" dirty="0" err="1" smtClean="0"/>
              <a:t>usb</a:t>
            </a:r>
            <a:r>
              <a:rPr lang="en-US" dirty="0" smtClean="0"/>
              <a:t> interface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l="-19900" r="-199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524182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Production Workshop: Full Setup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Hardware Setup Overview</a:t>
            </a:r>
          </a:p>
          <a:p>
            <a:pPr lvl="1"/>
            <a:r>
              <a:rPr lang="en-US" dirty="0" smtClean="0"/>
              <a:t>Camera</a:t>
            </a:r>
          </a:p>
          <a:p>
            <a:pPr lvl="2"/>
            <a:r>
              <a:rPr lang="en-US" dirty="0" smtClean="0"/>
              <a:t>Tripod</a:t>
            </a:r>
          </a:p>
          <a:p>
            <a:pPr lvl="2"/>
            <a:r>
              <a:rPr lang="en-US" dirty="0" smtClean="0"/>
              <a:t>Camera power</a:t>
            </a:r>
          </a:p>
          <a:p>
            <a:pPr lvl="2"/>
            <a:r>
              <a:rPr lang="en-US" dirty="0" smtClean="0"/>
              <a:t>Memory card format</a:t>
            </a:r>
          </a:p>
          <a:p>
            <a:pPr lvl="2"/>
            <a:r>
              <a:rPr lang="en-US" dirty="0" smtClean="0"/>
              <a:t>Composition</a:t>
            </a:r>
          </a:p>
          <a:p>
            <a:pPr lvl="1"/>
            <a:r>
              <a:rPr lang="en-US" dirty="0" smtClean="0"/>
              <a:t>Audio</a:t>
            </a:r>
          </a:p>
          <a:p>
            <a:pPr lvl="2"/>
            <a:r>
              <a:rPr lang="en-US" dirty="0" smtClean="0"/>
              <a:t>Set Receivers</a:t>
            </a:r>
          </a:p>
          <a:p>
            <a:pPr lvl="2"/>
            <a:r>
              <a:rPr lang="en-US" dirty="0" smtClean="0"/>
              <a:t>Set Transmitters</a:t>
            </a:r>
          </a:p>
          <a:p>
            <a:pPr lvl="2"/>
            <a:r>
              <a:rPr lang="en-US" dirty="0" smtClean="0"/>
              <a:t>Place Microphones</a:t>
            </a:r>
          </a:p>
          <a:p>
            <a:pPr lvl="2"/>
            <a:r>
              <a:rPr lang="en-US" dirty="0" smtClean="0"/>
              <a:t>Sound Check</a:t>
            </a:r>
          </a:p>
          <a:p>
            <a:pPr lvl="1"/>
            <a:r>
              <a:rPr lang="en-US" dirty="0" smtClean="0"/>
              <a:t>Screen Recording</a:t>
            </a:r>
          </a:p>
          <a:p>
            <a:pPr lvl="2"/>
            <a:r>
              <a:rPr lang="en-US" dirty="0" smtClean="0"/>
              <a:t>Connections</a:t>
            </a:r>
          </a:p>
          <a:p>
            <a:pPr lvl="2"/>
            <a:r>
              <a:rPr lang="en-US" dirty="0" smtClean="0"/>
              <a:t>Software Setup</a:t>
            </a:r>
          </a:p>
          <a:p>
            <a:pPr lvl="2"/>
            <a:r>
              <a:rPr lang="en-US" dirty="0" smtClean="0"/>
              <a:t>Record test</a:t>
            </a:r>
          </a:p>
        </p:txBody>
      </p:sp>
    </p:spTree>
    <p:extLst>
      <p:ext uri="{BB962C8B-B14F-4D97-AF65-F5344CB8AC3E}">
        <p14:creationId xmlns:p14="http://schemas.microsoft.com/office/powerpoint/2010/main" val="2316146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Production: Post 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smtClean="0"/>
              <a:t>How is Post Production Done?</a:t>
            </a:r>
          </a:p>
          <a:p>
            <a:endParaRPr lang="en-US" dirty="0"/>
          </a:p>
          <a:p>
            <a:r>
              <a:rPr lang="en-US" dirty="0" smtClean="0"/>
              <a:t>Past – Linear Film Editing</a:t>
            </a:r>
          </a:p>
          <a:p>
            <a:pPr lvl="1"/>
            <a:r>
              <a:rPr lang="en-US" dirty="0" err="1" smtClean="0"/>
              <a:t>Steenbeck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Present - Non-Linear Video Editing</a:t>
            </a:r>
          </a:p>
          <a:p>
            <a:pPr marL="457200" lvl="1" indent="0">
              <a:buNone/>
            </a:pPr>
            <a:r>
              <a:rPr lang="en-US" dirty="0" smtClean="0"/>
              <a:t>- Adobe Premiere Pro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3228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Linear Film Editing – “</a:t>
            </a:r>
            <a:r>
              <a:rPr lang="en-US" dirty="0" err="1" smtClean="0"/>
              <a:t>Steenbeck</a:t>
            </a:r>
            <a:r>
              <a:rPr lang="en-US" dirty="0" smtClean="0"/>
              <a:t>”</a:t>
            </a:r>
            <a:endParaRPr lang="en-US" dirty="0"/>
          </a:p>
        </p:txBody>
      </p:sp>
      <p:pic>
        <p:nvPicPr>
          <p:cNvPr id="4" name="Content Placeholder 3" descr="DL-Steenbeck_2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87" r="-18187"/>
          <a:stretch>
            <a:fillRect/>
          </a:stretch>
        </p:blipFill>
        <p:spPr>
          <a:xfrm>
            <a:off x="1242067" y="1600201"/>
            <a:ext cx="6969945" cy="3833202"/>
          </a:xfrm>
        </p:spPr>
      </p:pic>
      <p:sp>
        <p:nvSpPr>
          <p:cNvPr id="5" name="TextBox 4"/>
          <p:cNvSpPr txBox="1"/>
          <p:nvPr/>
        </p:nvSpPr>
        <p:spPr>
          <a:xfrm>
            <a:off x="574701" y="5596168"/>
            <a:ext cx="838522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/>
              <a:t>Linear film editing is ”Destructive.”</a:t>
            </a:r>
          </a:p>
          <a:p>
            <a:pPr algn="ctr"/>
            <a:r>
              <a:rPr lang="en-US" sz="3200" dirty="0" smtClean="0"/>
              <a:t>When you cut the film, you cannot press “Undo.”</a:t>
            </a:r>
            <a:endParaRPr lang="en-US" sz="3200" dirty="0"/>
          </a:p>
        </p:txBody>
      </p:sp>
      <p:pic>
        <p:nvPicPr>
          <p:cNvPr id="7" name="Picture 6" descr="lg_steenbeck_intro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57" y="4350358"/>
            <a:ext cx="2690367" cy="1083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78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Non-Linear Digital Video Editing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Imagine taking that old roll of film and converting it into digital information which is stored on a hard drive.</a:t>
            </a:r>
            <a:endParaRPr lang="en-US" dirty="0"/>
          </a:p>
        </p:txBody>
      </p:sp>
      <p:pic>
        <p:nvPicPr>
          <p:cNvPr id="4" name="Picture 3" descr="cinema_rolls-1280x1028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35" y="3792062"/>
            <a:ext cx="2906274" cy="2334101"/>
          </a:xfrm>
          <a:prstGeom prst="rect">
            <a:avLst/>
          </a:prstGeom>
        </p:spPr>
      </p:pic>
      <p:pic>
        <p:nvPicPr>
          <p:cNvPr id="5" name="Picture 4" descr="SamsungF1HardDrive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601" y="3792062"/>
            <a:ext cx="3078199" cy="2300954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4281614" y="4560502"/>
            <a:ext cx="822960" cy="822960"/>
          </a:xfrm>
          <a:prstGeom prst="right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7606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Non-Linear Digital Video Editing</a:t>
            </a:r>
            <a:endParaRPr lang="en-US" dirty="0"/>
          </a:p>
        </p:txBody>
      </p:sp>
      <p:pic>
        <p:nvPicPr>
          <p:cNvPr id="4" name="Content Placeholder 3" descr="hannaidid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97" b="-9897"/>
          <a:stretch>
            <a:fillRect/>
          </a:stretch>
        </p:blipFill>
        <p:spPr>
          <a:xfrm>
            <a:off x="457200" y="1219704"/>
            <a:ext cx="8229600" cy="4525963"/>
          </a:xfrm>
        </p:spPr>
      </p:pic>
      <p:sp>
        <p:nvSpPr>
          <p:cNvPr id="5" name="TextBox 4"/>
          <p:cNvSpPr txBox="1"/>
          <p:nvPr/>
        </p:nvSpPr>
        <p:spPr>
          <a:xfrm>
            <a:off x="653498" y="5768361"/>
            <a:ext cx="78466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Now that the information is digitized, we can manipulate this information </a:t>
            </a:r>
          </a:p>
          <a:p>
            <a:pPr algn="ctr"/>
            <a:r>
              <a:rPr lang="en-US" sz="2000" dirty="0" smtClean="0"/>
              <a:t>without fear of making the wrong decision.  We can press “undo”.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09836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Non-Linear Digital Video Editing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tool we use to manipulate this information is no longer the </a:t>
            </a:r>
            <a:r>
              <a:rPr lang="en-US" dirty="0" err="1" smtClean="0"/>
              <a:t>Steenbeck</a:t>
            </a:r>
            <a:r>
              <a:rPr lang="en-US" dirty="0" smtClean="0"/>
              <a:t>.  We use Software on a computer.  Adobe Premiere Pro CS6.</a:t>
            </a:r>
            <a:endParaRPr lang="en-US" dirty="0"/>
          </a:p>
        </p:txBody>
      </p:sp>
      <p:pic>
        <p:nvPicPr>
          <p:cNvPr id="4" name="Picture 3" descr="Premiere-Pro-CS6-main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261" y="3450712"/>
            <a:ext cx="4599494" cy="280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812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Audience Analysis</a:t>
            </a:r>
          </a:p>
          <a:p>
            <a:pPr lvl="1"/>
            <a:r>
              <a:rPr lang="en-US" dirty="0" smtClean="0"/>
              <a:t>Concept Development</a:t>
            </a:r>
          </a:p>
          <a:p>
            <a:pPr lvl="1"/>
            <a:r>
              <a:rPr lang="en-US" dirty="0" smtClean="0"/>
              <a:t>Production Plan</a:t>
            </a:r>
          </a:p>
          <a:p>
            <a:pPr lvl="1"/>
            <a:r>
              <a:rPr lang="en-US" dirty="0" smtClean="0"/>
              <a:t>Making </a:t>
            </a:r>
            <a:r>
              <a:rPr lang="en-US" dirty="0"/>
              <a:t>sure all aspects of the production process are ready and confirmed by all stakeholders.</a:t>
            </a:r>
          </a:p>
          <a:p>
            <a:pPr lvl="1"/>
            <a:r>
              <a:rPr lang="en-US" dirty="0"/>
              <a:t>Financing, Research, Planning, Preparing Hardware + Software, Legal Permissions, Production Plan, Production </a:t>
            </a:r>
            <a:r>
              <a:rPr lang="en-US" dirty="0" smtClean="0"/>
              <a:t>Schedule</a:t>
            </a:r>
          </a:p>
          <a:p>
            <a:pPr lvl="1"/>
            <a:r>
              <a:rPr lang="en-US" dirty="0" smtClean="0"/>
              <a:t>“If you fail to plan, you plan to fail.”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8680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Post-Production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1800" dirty="0" smtClean="0"/>
              <a:t>1. BACKUP YOUR DATA - </a:t>
            </a:r>
            <a:r>
              <a:rPr lang="en-US" sz="1800" dirty="0"/>
              <a:t>Store data in multiple locations for </a:t>
            </a:r>
            <a:r>
              <a:rPr lang="en-US" sz="1800" dirty="0" smtClean="0"/>
              <a:t>safety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1800" dirty="0" smtClean="0"/>
              <a:t>2. Media Management - </a:t>
            </a:r>
            <a:r>
              <a:rPr lang="en-US" sz="1800" dirty="0"/>
              <a:t>Categorize your data for </a:t>
            </a:r>
            <a:r>
              <a:rPr lang="en-US" sz="1800" dirty="0" smtClean="0"/>
              <a:t>organization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1800" dirty="0" smtClean="0"/>
              <a:t>3. Create Project - </a:t>
            </a:r>
            <a:r>
              <a:rPr lang="en-US" sz="1800" dirty="0"/>
              <a:t>Adobe </a:t>
            </a:r>
            <a:r>
              <a:rPr lang="en-US" sz="1800" dirty="0" smtClean="0"/>
              <a:t>Premiere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1800" dirty="0" smtClean="0"/>
              <a:t>4. Import Media - </a:t>
            </a:r>
            <a:r>
              <a:rPr lang="en-US" sz="1800" dirty="0"/>
              <a:t>Send video to Adobe </a:t>
            </a:r>
            <a:r>
              <a:rPr lang="en-US" sz="1800" dirty="0" smtClean="0"/>
              <a:t>Premiere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1800" dirty="0" smtClean="0"/>
              <a:t>5. Create Sequence - </a:t>
            </a:r>
            <a:r>
              <a:rPr lang="en-US" sz="1800" dirty="0"/>
              <a:t>Create empty placeholder video to fill with selected </a:t>
            </a:r>
            <a:r>
              <a:rPr lang="en-US" sz="1800" dirty="0" smtClean="0"/>
              <a:t>content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1800" dirty="0" smtClean="0"/>
              <a:t>6. Synchronize media - </a:t>
            </a:r>
            <a:r>
              <a:rPr lang="en-US" sz="1800" dirty="0"/>
              <a:t>Screen recording and camera recording must be synced in </a:t>
            </a:r>
            <a:r>
              <a:rPr lang="en-US" sz="1800" dirty="0" smtClean="0"/>
              <a:t>time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1800" dirty="0" smtClean="0"/>
              <a:t>7. Trim / Cut - </a:t>
            </a:r>
            <a:r>
              <a:rPr lang="en-US" sz="1800" dirty="0"/>
              <a:t>Cut beginning and end of </a:t>
            </a:r>
            <a:r>
              <a:rPr lang="en-US" sz="1800" dirty="0" smtClean="0"/>
              <a:t>videos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1800" dirty="0" smtClean="0"/>
              <a:t>8. Insert - </a:t>
            </a:r>
            <a:r>
              <a:rPr lang="en-US" sz="1800" dirty="0"/>
              <a:t>Place videos in </a:t>
            </a:r>
            <a:r>
              <a:rPr lang="en-US" sz="1800" dirty="0" smtClean="0"/>
              <a:t>sequence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1800" dirty="0" smtClean="0"/>
              <a:t>9. Composite - Arrange </a:t>
            </a:r>
            <a:r>
              <a:rPr lang="en-US" sz="1800" dirty="0"/>
              <a:t>display of </a:t>
            </a:r>
            <a:r>
              <a:rPr lang="en-US" sz="1800" dirty="0" smtClean="0"/>
              <a:t>content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1800" dirty="0" smtClean="0"/>
              <a:t>10. Audio Mastering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1800" dirty="0" smtClean="0"/>
              <a:t>11. Color Correction</a:t>
            </a:r>
          </a:p>
          <a:p>
            <a:r>
              <a:rPr lang="en-US" sz="1800" dirty="0" smtClean="0"/>
              <a:t>12. Transitions / Titles</a:t>
            </a:r>
          </a:p>
          <a:p>
            <a:r>
              <a:rPr lang="en-US" sz="1800" dirty="0" smtClean="0"/>
              <a:t>13. Export – Create finished video for distribution</a:t>
            </a:r>
          </a:p>
        </p:txBody>
      </p:sp>
    </p:spTree>
    <p:extLst>
      <p:ext uri="{BB962C8B-B14F-4D97-AF65-F5344CB8AC3E}">
        <p14:creationId xmlns:p14="http://schemas.microsoft.com/office/powerpoint/2010/main" val="362764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 Each of the Computers we have loaded an example lecture from the Soil Science Class.</a:t>
            </a:r>
          </a:p>
          <a:p>
            <a:endParaRPr lang="en-US" dirty="0"/>
          </a:p>
          <a:p>
            <a:r>
              <a:rPr lang="en-US" dirty="0" smtClean="0"/>
              <a:t>Using the methods demonstrated, Put the content into the sequence, synchronize it, and composite the content.  We will be moving around the classroom to help you.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4505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Creation, capture, or other forms of acquisition of raw material from sources</a:t>
            </a:r>
          </a:p>
          <a:p>
            <a:pPr lvl="2"/>
            <a:r>
              <a:rPr lang="en-US" dirty="0"/>
              <a:t>Video / Still Cameras, Audio Recorders, Slides (</a:t>
            </a:r>
            <a:r>
              <a:rPr lang="en-US" dirty="0" err="1"/>
              <a:t>powerpoint</a:t>
            </a:r>
            <a:r>
              <a:rPr lang="en-US" dirty="0"/>
              <a:t>), images, animations, etc.</a:t>
            </a:r>
          </a:p>
          <a:p>
            <a:pPr lvl="1"/>
            <a:r>
              <a:rPr lang="en-US" dirty="0"/>
              <a:t>Setup, acquire content (recording</a:t>
            </a:r>
            <a:r>
              <a:rPr lang="en-US" dirty="0" smtClean="0"/>
              <a:t>), prepare for post-production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9080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Post-Production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Media Management!</a:t>
            </a:r>
          </a:p>
          <a:p>
            <a:pPr lvl="2"/>
            <a:r>
              <a:rPr lang="en-US" dirty="0"/>
              <a:t>Keep your assets organized!</a:t>
            </a:r>
          </a:p>
          <a:p>
            <a:pPr lvl="1"/>
            <a:r>
              <a:rPr lang="en-US" dirty="0" smtClean="0"/>
              <a:t>Editing </a:t>
            </a:r>
            <a:r>
              <a:rPr lang="en-US" dirty="0"/>
              <a:t>and arrangement of raw material</a:t>
            </a:r>
          </a:p>
          <a:p>
            <a:pPr lvl="2"/>
            <a:r>
              <a:rPr lang="en-US" dirty="0" smtClean="0"/>
              <a:t>Cutting / Adjusting Video</a:t>
            </a:r>
            <a:r>
              <a:rPr lang="en-US" dirty="0"/>
              <a:t>, </a:t>
            </a:r>
            <a:r>
              <a:rPr lang="en-US" dirty="0" smtClean="0"/>
              <a:t>Syncing multiple sources, compositing</a:t>
            </a:r>
            <a:endParaRPr lang="en-US" dirty="0"/>
          </a:p>
          <a:p>
            <a:pPr lvl="1"/>
            <a:r>
              <a:rPr lang="en-US" dirty="0" smtClean="0"/>
              <a:t>Finishing</a:t>
            </a:r>
          </a:p>
          <a:p>
            <a:pPr lvl="2"/>
            <a:r>
              <a:rPr lang="en-US" dirty="0" smtClean="0"/>
              <a:t>Branding, Transitions, final edits for client, encoding master for distribution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0897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Audience Needs?</a:t>
            </a:r>
          </a:p>
          <a:p>
            <a:r>
              <a:rPr lang="en-US" dirty="0" smtClean="0"/>
              <a:t>Methods of Distribution</a:t>
            </a:r>
          </a:p>
          <a:p>
            <a:pPr lvl="1"/>
            <a:r>
              <a:rPr lang="en-US" dirty="0" smtClean="0"/>
              <a:t>Web / Network Streaming</a:t>
            </a:r>
          </a:p>
          <a:p>
            <a:pPr lvl="2"/>
            <a:r>
              <a:rPr lang="en-US" dirty="0" err="1" smtClean="0"/>
              <a:t>Youtube</a:t>
            </a:r>
            <a:r>
              <a:rPr lang="en-US" dirty="0" smtClean="0"/>
              <a:t>, </a:t>
            </a:r>
            <a:r>
              <a:rPr lang="en-US" dirty="0" err="1" smtClean="0"/>
              <a:t>Vimeo</a:t>
            </a:r>
            <a:r>
              <a:rPr lang="en-US" dirty="0" smtClean="0"/>
              <a:t>, </a:t>
            </a:r>
            <a:r>
              <a:rPr lang="en-US" dirty="0" err="1" smtClean="0"/>
              <a:t>Kaltura</a:t>
            </a:r>
            <a:r>
              <a:rPr lang="en-US" dirty="0" smtClean="0"/>
              <a:t>, Streaming </a:t>
            </a:r>
            <a:r>
              <a:rPr lang="en-US" dirty="0"/>
              <a:t>S</a:t>
            </a:r>
            <a:r>
              <a:rPr lang="en-US" dirty="0" smtClean="0"/>
              <a:t>ervers</a:t>
            </a:r>
          </a:p>
          <a:p>
            <a:pPr lvl="1"/>
            <a:r>
              <a:rPr lang="en-US" dirty="0" smtClean="0"/>
              <a:t>Mobile Devices</a:t>
            </a:r>
          </a:p>
          <a:p>
            <a:pPr lvl="2"/>
            <a:r>
              <a:rPr lang="en-US" dirty="0" err="1" smtClean="0"/>
              <a:t>Iphone</a:t>
            </a:r>
            <a:r>
              <a:rPr lang="en-US" dirty="0" smtClean="0"/>
              <a:t>, </a:t>
            </a:r>
            <a:r>
              <a:rPr lang="en-US" dirty="0" err="1" smtClean="0"/>
              <a:t>ipad</a:t>
            </a:r>
            <a:r>
              <a:rPr lang="en-US" dirty="0" smtClean="0"/>
              <a:t>, android, etc.</a:t>
            </a:r>
          </a:p>
          <a:p>
            <a:pPr lvl="1"/>
            <a:r>
              <a:rPr lang="en-US" dirty="0" smtClean="0"/>
              <a:t>CD/DVD</a:t>
            </a:r>
          </a:p>
          <a:p>
            <a:pPr lvl="1"/>
            <a:r>
              <a:rPr lang="en-US" dirty="0" smtClean="0"/>
              <a:t>Tape Media</a:t>
            </a:r>
          </a:p>
          <a:p>
            <a:pPr lvl="2"/>
            <a:r>
              <a:rPr lang="en-US" dirty="0" smtClean="0"/>
              <a:t>VHS, </a:t>
            </a:r>
            <a:r>
              <a:rPr lang="en-US" dirty="0" err="1" smtClean="0"/>
              <a:t>miniDV</a:t>
            </a:r>
            <a:endParaRPr lang="en-US" dirty="0" smtClean="0"/>
          </a:p>
          <a:p>
            <a:pPr lvl="1"/>
            <a:r>
              <a:rPr lang="en-US" dirty="0" smtClean="0"/>
              <a:t>Local Access</a:t>
            </a:r>
          </a:p>
          <a:p>
            <a:pPr lvl="2"/>
            <a:r>
              <a:rPr lang="en-US" dirty="0" smtClean="0"/>
              <a:t>Hard Drive, Flash Drive</a:t>
            </a:r>
          </a:p>
          <a:p>
            <a:pPr lvl="1"/>
            <a:r>
              <a:rPr lang="en-US" dirty="0" smtClean="0"/>
              <a:t>Live Event Presentation</a:t>
            </a:r>
          </a:p>
          <a:p>
            <a:pPr lvl="2"/>
            <a:r>
              <a:rPr lang="en-US" dirty="0" smtClean="0"/>
              <a:t>Theatrical Exhibition, Conferences,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851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Pre Production – Elements of the Production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Audience Analysis</a:t>
            </a:r>
          </a:p>
          <a:p>
            <a:r>
              <a:rPr lang="en-US" dirty="0" smtClean="0"/>
              <a:t>Production Schedule</a:t>
            </a:r>
          </a:p>
          <a:p>
            <a:r>
              <a:rPr lang="en-US" dirty="0" smtClean="0"/>
              <a:t>Resources</a:t>
            </a:r>
          </a:p>
          <a:p>
            <a:pPr lvl="1"/>
            <a:r>
              <a:rPr lang="en-US" dirty="0" smtClean="0"/>
              <a:t>Finances</a:t>
            </a:r>
          </a:p>
          <a:p>
            <a:pPr lvl="1"/>
            <a:r>
              <a:rPr lang="en-US" dirty="0" smtClean="0"/>
              <a:t>Human Resources</a:t>
            </a:r>
          </a:p>
          <a:p>
            <a:pPr lvl="1"/>
            <a:r>
              <a:rPr lang="en-US" dirty="0" smtClean="0"/>
              <a:t>Hardware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oftware</a:t>
            </a:r>
          </a:p>
          <a:p>
            <a:r>
              <a:rPr lang="en-US" dirty="0" smtClean="0"/>
              <a:t>Treatment / Summary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3398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c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1911</TotalTime>
  <Words>1855</Words>
  <Application>Microsoft Macintosh PowerPoint</Application>
  <PresentationFormat>On-screen Show (4:3)</PresentationFormat>
  <Paragraphs>273</Paragraphs>
  <Slides>51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Black</vt:lpstr>
      <vt:lpstr>PowerPoint Presentation</vt:lpstr>
      <vt:lpstr>Lecture Capture and Multimedia Production Techniques  for E-Learning</vt:lpstr>
      <vt:lpstr>Finished Products</vt:lpstr>
      <vt:lpstr>Multimedia Production Process</vt:lpstr>
      <vt:lpstr>Pre-Production</vt:lpstr>
      <vt:lpstr>Production</vt:lpstr>
      <vt:lpstr>Post-Production</vt:lpstr>
      <vt:lpstr>Distribution</vt:lpstr>
      <vt:lpstr>Pre Production – Elements of the Production Plan</vt:lpstr>
      <vt:lpstr>Know Your Audience</vt:lpstr>
      <vt:lpstr>Know Your Audience</vt:lpstr>
      <vt:lpstr>Audience Analysis</vt:lpstr>
      <vt:lpstr>Audience Analysis - Demographics</vt:lpstr>
      <vt:lpstr>Audience Analysis - Disposition</vt:lpstr>
      <vt:lpstr>Audience Analysis - Knowledge</vt:lpstr>
      <vt:lpstr>Theory and Fundamental Skills</vt:lpstr>
      <vt:lpstr>Basic Recording Technique</vt:lpstr>
      <vt:lpstr>Advanced Recording Techniques</vt:lpstr>
      <vt:lpstr>Production Value Goals</vt:lpstr>
      <vt:lpstr>Camera Terminology</vt:lpstr>
      <vt:lpstr>Camera Stabilization</vt:lpstr>
      <vt:lpstr>White Balance</vt:lpstr>
      <vt:lpstr>Iris </vt:lpstr>
      <vt:lpstr>Iris</vt:lpstr>
      <vt:lpstr>Shutter Speed</vt:lpstr>
      <vt:lpstr>Zoom (Focal Length)</vt:lpstr>
      <vt:lpstr>Composition - Framing</vt:lpstr>
      <vt:lpstr>Framing</vt:lpstr>
      <vt:lpstr>Framing - Headroom</vt:lpstr>
      <vt:lpstr>Focus</vt:lpstr>
      <vt:lpstr>Focus &amp; Depth of Field</vt:lpstr>
      <vt:lpstr>Audio Theory</vt:lpstr>
      <vt:lpstr>Audio Components</vt:lpstr>
      <vt:lpstr>What is an Audio Signal?</vt:lpstr>
      <vt:lpstr>What is an Audio Signal?</vt:lpstr>
      <vt:lpstr>Audio signal Flow</vt:lpstr>
      <vt:lpstr>Audio Signal Flow (Pre-amplification)</vt:lpstr>
      <vt:lpstr>Audio Recording Principles</vt:lpstr>
      <vt:lpstr>Audio Recording Principles</vt:lpstr>
      <vt:lpstr>Screen Recording</vt:lpstr>
      <vt:lpstr>Screen Recording</vt:lpstr>
      <vt:lpstr>Screen Recording</vt:lpstr>
      <vt:lpstr>Epiphan vga 2 usb interface</vt:lpstr>
      <vt:lpstr>Production Workshop: Full Setup</vt:lpstr>
      <vt:lpstr>After Production: Post Production</vt:lpstr>
      <vt:lpstr>Linear Film Editing – “Steenbeck”</vt:lpstr>
      <vt:lpstr>Non-Linear Digital Video Editing</vt:lpstr>
      <vt:lpstr>Non-Linear Digital Video Editing</vt:lpstr>
      <vt:lpstr>Non-Linear Digital Video Editing</vt:lpstr>
      <vt:lpstr>Post-Production Process</vt:lpstr>
      <vt:lpstr>Project 1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Christopher</dc:creator>
  <cp:lastModifiedBy>Christopher</cp:lastModifiedBy>
  <cp:revision>14</cp:revision>
  <dcterms:created xsi:type="dcterms:W3CDTF">2012-12-11T01:05:06Z</dcterms:created>
  <dcterms:modified xsi:type="dcterms:W3CDTF">2012-12-19T02:02:29Z</dcterms:modified>
</cp:coreProperties>
</file>