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gif" ContentType="image/gi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2"/>
  </p:notesMasterIdLst>
  <p:sldIdLst>
    <p:sldId id="256" r:id="rId2"/>
    <p:sldId id="257" r:id="rId3"/>
    <p:sldId id="283" r:id="rId4"/>
    <p:sldId id="284" r:id="rId5"/>
    <p:sldId id="258" r:id="rId6"/>
    <p:sldId id="259" r:id="rId7"/>
    <p:sldId id="260" r:id="rId8"/>
    <p:sldId id="261" r:id="rId9"/>
    <p:sldId id="286" r:id="rId10"/>
    <p:sldId id="287" r:id="rId11"/>
    <p:sldId id="326" r:id="rId12"/>
    <p:sldId id="323" r:id="rId13"/>
    <p:sldId id="324" r:id="rId14"/>
    <p:sldId id="325" r:id="rId15"/>
    <p:sldId id="285" r:id="rId16"/>
    <p:sldId id="288" r:id="rId17"/>
    <p:sldId id="290" r:id="rId18"/>
    <p:sldId id="291" r:id="rId19"/>
    <p:sldId id="292" r:id="rId20"/>
    <p:sldId id="293" r:id="rId21"/>
    <p:sldId id="294" r:id="rId22"/>
    <p:sldId id="263" r:id="rId23"/>
    <p:sldId id="295" r:id="rId24"/>
    <p:sldId id="275" r:id="rId25"/>
    <p:sldId id="266" r:id="rId26"/>
    <p:sldId id="267" r:id="rId27"/>
    <p:sldId id="268" r:id="rId28"/>
    <p:sldId id="269" r:id="rId29"/>
    <p:sldId id="270" r:id="rId30"/>
    <p:sldId id="271" r:id="rId31"/>
    <p:sldId id="272" r:id="rId32"/>
    <p:sldId id="264" r:id="rId33"/>
    <p:sldId id="265" r:id="rId34"/>
    <p:sldId id="273" r:id="rId35"/>
    <p:sldId id="274" r:id="rId36"/>
    <p:sldId id="296" r:id="rId37"/>
    <p:sldId id="297" r:id="rId38"/>
    <p:sldId id="276" r:id="rId39"/>
    <p:sldId id="278" r:id="rId40"/>
    <p:sldId id="279" r:id="rId41"/>
    <p:sldId id="277" r:id="rId42"/>
    <p:sldId id="282" r:id="rId43"/>
    <p:sldId id="280" r:id="rId44"/>
    <p:sldId id="281" r:id="rId45"/>
    <p:sldId id="262" r:id="rId46"/>
    <p:sldId id="298" r:id="rId47"/>
    <p:sldId id="299" r:id="rId48"/>
    <p:sldId id="300" r:id="rId49"/>
    <p:sldId id="301" r:id="rId50"/>
    <p:sldId id="302" r:id="rId51"/>
    <p:sldId id="304" r:id="rId52"/>
    <p:sldId id="303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551" autoAdjust="0"/>
  </p:normalViewPr>
  <p:slideViewPr>
    <p:cSldViewPr snapToGrid="0" snapToObjects="1">
      <p:cViewPr varScale="1">
        <p:scale>
          <a:sx n="153" d="100"/>
          <a:sy n="153" d="100"/>
        </p:scale>
        <p:origin x="-17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printerSettings" Target="printerSettings/printerSettings1.bin"/><Relationship Id="rId74" Type="http://schemas.openxmlformats.org/officeDocument/2006/relationships/presProps" Target="presProps.xml"/><Relationship Id="rId75" Type="http://schemas.openxmlformats.org/officeDocument/2006/relationships/viewProps" Target="viewProps.xml"/><Relationship Id="rId76" Type="http://schemas.openxmlformats.org/officeDocument/2006/relationships/theme" Target="theme/theme1.xml"/><Relationship Id="rId77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BCE5E2-A293-C941-AA9B-43F369B73FBD}" type="datetimeFigureOut">
              <a:rPr lang="en-US" smtClean="0"/>
              <a:t>7/12/12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5F5ED6-4315-9A43-A06E-675F797E1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87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5F5ED6-4315-9A43-A06E-675F797E1417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493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7/12/12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7/12/12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7/12/12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7/12/12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7/12/12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7/12/12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7/12/12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5" Type="http://schemas.openxmlformats.org/officeDocument/2006/relationships/image" Target="../media/image19.jpeg"/><Relationship Id="rId6" Type="http://schemas.openxmlformats.org/officeDocument/2006/relationships/image" Target="../media/image20.png"/><Relationship Id="rId7" Type="http://schemas.openxmlformats.org/officeDocument/2006/relationships/image" Target="../media/image21.jpeg"/><Relationship Id="rId8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3" Type="http://schemas.openxmlformats.org/officeDocument/2006/relationships/image" Target="../media/image23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ti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ornell.edu/video/?videoID=2208" TargetMode="Externa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Lecture Capture: A Case Study in Multimedia Production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131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Your Audience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The ultimate goal of any piece of media is to communicate information.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Analyze your Audience</a:t>
            </a:r>
          </a:p>
          <a:p>
            <a:endParaRPr lang="en-US" dirty="0" smtClean="0"/>
          </a:p>
          <a:p>
            <a:r>
              <a:rPr lang="en-US" b="1" dirty="0" smtClean="0"/>
              <a:t>How will you communicate the information?</a:t>
            </a:r>
          </a:p>
          <a:p>
            <a:pPr lvl="1"/>
            <a:r>
              <a:rPr lang="en-US" b="1" dirty="0" smtClean="0"/>
              <a:t>The Multimedia </a:t>
            </a:r>
            <a:r>
              <a:rPr lang="en-US" b="1" dirty="0" smtClean="0"/>
              <a:t>Production Plan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8990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Audience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Demographic Analysis</a:t>
            </a:r>
          </a:p>
          <a:p>
            <a:r>
              <a:rPr lang="en-US" dirty="0" smtClean="0"/>
              <a:t>Disposition Analysis</a:t>
            </a:r>
          </a:p>
          <a:p>
            <a:r>
              <a:rPr lang="en-US" dirty="0" smtClean="0"/>
              <a:t>Knowledge Analysis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2876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Audience Analysis - Demographics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Is my </a:t>
            </a:r>
            <a:r>
              <a:rPr lang="en-US" dirty="0" smtClean="0"/>
              <a:t>audience </a:t>
            </a:r>
            <a:r>
              <a:rPr lang="en-US" dirty="0"/>
              <a:t>homogeneous or heterogeneous? If homogeneous, how are </a:t>
            </a:r>
            <a:r>
              <a:rPr lang="en-US" dirty="0" smtClean="0"/>
              <a:t>they alike</a:t>
            </a:r>
            <a:r>
              <a:rPr lang="en-US" dirty="0"/>
              <a:t>? What do they have in common? If heterogeneous, how are </a:t>
            </a:r>
            <a:r>
              <a:rPr lang="en-US" dirty="0" smtClean="0"/>
              <a:t>they different </a:t>
            </a:r>
            <a:r>
              <a:rPr lang="en-US" dirty="0"/>
              <a:t>from one another? What do </a:t>
            </a:r>
            <a:r>
              <a:rPr lang="en-US" dirty="0" smtClean="0"/>
              <a:t>they have </a:t>
            </a:r>
            <a:r>
              <a:rPr lang="en-US" dirty="0"/>
              <a:t>in common despite their differences?</a:t>
            </a:r>
          </a:p>
          <a:p>
            <a:r>
              <a:rPr lang="en-US" dirty="0"/>
              <a:t>What is the average age of my </a:t>
            </a:r>
            <a:r>
              <a:rPr lang="en-US" dirty="0" smtClean="0"/>
              <a:t>audience? </a:t>
            </a:r>
            <a:r>
              <a:rPr lang="en-US" dirty="0"/>
              <a:t>What range of ages is represented?</a:t>
            </a:r>
          </a:p>
          <a:p>
            <a:r>
              <a:rPr lang="en-US" dirty="0"/>
              <a:t>In terms of socio-economic status, how would I describe my </a:t>
            </a:r>
            <a:r>
              <a:rPr lang="en-US" dirty="0" smtClean="0"/>
              <a:t>audience</a:t>
            </a:r>
            <a:r>
              <a:rPr lang="en-US" dirty="0"/>
              <a:t>? Where do they fit in society's social and economic status?</a:t>
            </a:r>
          </a:p>
          <a:p>
            <a:r>
              <a:rPr lang="en-US" dirty="0"/>
              <a:t>What occupations are represented in my </a:t>
            </a:r>
            <a:r>
              <a:rPr lang="en-US" dirty="0" smtClean="0"/>
              <a:t>audience</a:t>
            </a:r>
            <a:r>
              <a:rPr lang="en-US" dirty="0"/>
              <a:t>?</a:t>
            </a:r>
          </a:p>
          <a:p>
            <a:r>
              <a:rPr lang="en-US" dirty="0"/>
              <a:t>What are my </a:t>
            </a:r>
            <a:r>
              <a:rPr lang="en-US" dirty="0" smtClean="0"/>
              <a:t>viewers' </a:t>
            </a:r>
            <a:r>
              <a:rPr lang="en-US" dirty="0"/>
              <a:t>political and religious affiliations?</a:t>
            </a:r>
          </a:p>
          <a:p>
            <a:r>
              <a:rPr lang="en-US" dirty="0"/>
              <a:t>What ethic, racial and cultural groups are represented in my </a:t>
            </a:r>
            <a:r>
              <a:rPr lang="en-US" dirty="0" smtClean="0"/>
              <a:t>audience</a:t>
            </a:r>
            <a:r>
              <a:rPr lang="en-US" dirty="0"/>
              <a:t>?</a:t>
            </a:r>
          </a:p>
          <a:p>
            <a:r>
              <a:rPr lang="en-US" dirty="0"/>
              <a:t>What is my role in relationship to my </a:t>
            </a:r>
            <a:r>
              <a:rPr lang="en-US" dirty="0" smtClean="0"/>
              <a:t>audience</a:t>
            </a:r>
            <a:r>
              <a:rPr lang="en-US" dirty="0"/>
              <a:t>? Are we status equals or a</a:t>
            </a:r>
            <a:r>
              <a:rPr lang="en-US" dirty="0" smtClean="0"/>
              <a:t>re </a:t>
            </a:r>
            <a:r>
              <a:rPr lang="en-US" dirty="0"/>
              <a:t>we of mixed status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3303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Audience Analysis - Disposition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What might my </a:t>
            </a:r>
            <a:r>
              <a:rPr lang="en-US" dirty="0" smtClean="0"/>
              <a:t>audience </a:t>
            </a:r>
            <a:r>
              <a:rPr lang="en-US" dirty="0"/>
              <a:t>expect from this </a:t>
            </a:r>
            <a:r>
              <a:rPr lang="en-US" dirty="0" smtClean="0"/>
              <a:t>media?</a:t>
            </a:r>
            <a:endParaRPr lang="en-US" dirty="0"/>
          </a:p>
          <a:p>
            <a:r>
              <a:rPr lang="en-US" dirty="0"/>
              <a:t>What might I expect about my </a:t>
            </a:r>
            <a:r>
              <a:rPr lang="en-US" dirty="0" smtClean="0"/>
              <a:t>audience’s </a:t>
            </a:r>
            <a:r>
              <a:rPr lang="en-US" dirty="0"/>
              <a:t>attitudes toward me (the </a:t>
            </a:r>
            <a:r>
              <a:rPr lang="en-US" dirty="0" smtClean="0"/>
              <a:t>producer) </a:t>
            </a:r>
            <a:r>
              <a:rPr lang="en-US" dirty="0"/>
              <a:t>and my topic?</a:t>
            </a:r>
          </a:p>
          <a:p>
            <a:r>
              <a:rPr lang="en-US" dirty="0"/>
              <a:t>What concerns or problems do my </a:t>
            </a:r>
            <a:r>
              <a:rPr lang="en-US" dirty="0" smtClean="0"/>
              <a:t>viewers </a:t>
            </a:r>
            <a:r>
              <a:rPr lang="en-US" dirty="0"/>
              <a:t>have?</a:t>
            </a:r>
          </a:p>
          <a:p>
            <a:r>
              <a:rPr lang="en-US" dirty="0"/>
              <a:t>What interests and goals do my </a:t>
            </a:r>
            <a:r>
              <a:rPr lang="en-US" dirty="0" smtClean="0"/>
              <a:t>viewers have</a:t>
            </a:r>
            <a:r>
              <a:rPr lang="en-US" dirty="0"/>
              <a:t>?</a:t>
            </a:r>
          </a:p>
          <a:p>
            <a:r>
              <a:rPr lang="en-US" dirty="0"/>
              <a:t>What will motivate my </a:t>
            </a:r>
            <a:r>
              <a:rPr lang="en-US" dirty="0" smtClean="0"/>
              <a:t>viewers? </a:t>
            </a:r>
            <a:r>
              <a:rPr lang="en-US" dirty="0"/>
              <a:t>What types of needs do they have?</a:t>
            </a:r>
          </a:p>
          <a:p>
            <a:r>
              <a:rPr lang="en-US" dirty="0"/>
              <a:t>What biases or preconceived ideas might my </a:t>
            </a:r>
            <a:r>
              <a:rPr lang="en-US" dirty="0" smtClean="0"/>
              <a:t>audience have </a:t>
            </a:r>
            <a:r>
              <a:rPr lang="en-US" dirty="0"/>
              <a:t>about me and my topic?</a:t>
            </a:r>
          </a:p>
        </p:txBody>
      </p:sp>
    </p:spTree>
    <p:extLst>
      <p:ext uri="{BB962C8B-B14F-4D97-AF65-F5344CB8AC3E}">
        <p14:creationId xmlns:p14="http://schemas.microsoft.com/office/powerpoint/2010/main" val="27678514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Audience Analysis - Knowledge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How much does my </a:t>
            </a:r>
            <a:r>
              <a:rPr lang="en-US" dirty="0" smtClean="0"/>
              <a:t>audience </a:t>
            </a:r>
            <a:r>
              <a:rPr lang="en-US" dirty="0"/>
              <a:t>already know about my topic? What, specifically, do </a:t>
            </a:r>
            <a:r>
              <a:rPr lang="en-US" dirty="0" smtClean="0"/>
              <a:t>my viewers already </a:t>
            </a:r>
            <a:r>
              <a:rPr lang="en-US" dirty="0"/>
              <a:t>know about the topic?</a:t>
            </a:r>
          </a:p>
          <a:p>
            <a:r>
              <a:rPr lang="en-US" dirty="0"/>
              <a:t>What can I inform my </a:t>
            </a:r>
            <a:r>
              <a:rPr lang="en-US" dirty="0" smtClean="0"/>
              <a:t>audience about </a:t>
            </a:r>
            <a:r>
              <a:rPr lang="en-US" dirty="0"/>
              <a:t>that they do not already know? What new information would my </a:t>
            </a:r>
            <a:r>
              <a:rPr lang="en-US" dirty="0" smtClean="0"/>
              <a:t>audience benefit </a:t>
            </a:r>
            <a:r>
              <a:rPr lang="en-US" dirty="0"/>
              <a:t>from? How could they use this new information?</a:t>
            </a:r>
          </a:p>
          <a:p>
            <a:r>
              <a:rPr lang="en-US" dirty="0"/>
              <a:t>At what point of sophistication will I be "talking over the heads" of my </a:t>
            </a:r>
            <a:r>
              <a:rPr lang="en-US" dirty="0" smtClean="0"/>
              <a:t>audience because </a:t>
            </a:r>
            <a:r>
              <a:rPr lang="en-US" dirty="0"/>
              <a:t>my information is too complex? At what point of sophistication will I be "insulting the intelligence" of my </a:t>
            </a:r>
            <a:r>
              <a:rPr lang="en-US" dirty="0" smtClean="0"/>
              <a:t>audience because </a:t>
            </a:r>
            <a:r>
              <a:rPr lang="en-US" dirty="0"/>
              <a:t>my information is too simplistic?</a:t>
            </a:r>
          </a:p>
          <a:p>
            <a:r>
              <a:rPr lang="en-US" dirty="0"/>
              <a:t>What questions might my </a:t>
            </a:r>
            <a:r>
              <a:rPr lang="en-US" dirty="0" smtClean="0"/>
              <a:t>audience have </a:t>
            </a:r>
            <a:r>
              <a:rPr lang="en-US" dirty="0"/>
              <a:t>about my topic?</a:t>
            </a:r>
          </a:p>
        </p:txBody>
      </p:sp>
    </p:spTree>
    <p:extLst>
      <p:ext uri="{BB962C8B-B14F-4D97-AF65-F5344CB8AC3E}">
        <p14:creationId xmlns:p14="http://schemas.microsoft.com/office/powerpoint/2010/main" val="8870130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Pre Production – Elements of the Production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Audience Analysis</a:t>
            </a:r>
          </a:p>
          <a:p>
            <a:r>
              <a:rPr lang="en-US" dirty="0" smtClean="0"/>
              <a:t>Production </a:t>
            </a:r>
            <a:r>
              <a:rPr lang="en-US" dirty="0" smtClean="0"/>
              <a:t>Schedule</a:t>
            </a:r>
          </a:p>
          <a:p>
            <a:r>
              <a:rPr lang="en-US" dirty="0" smtClean="0"/>
              <a:t>Resources</a:t>
            </a:r>
          </a:p>
          <a:p>
            <a:pPr lvl="1"/>
            <a:r>
              <a:rPr lang="en-US" dirty="0" smtClean="0"/>
              <a:t>Finances</a:t>
            </a:r>
          </a:p>
          <a:p>
            <a:pPr lvl="1"/>
            <a:r>
              <a:rPr lang="en-US" dirty="0" smtClean="0"/>
              <a:t>Human Resources</a:t>
            </a:r>
          </a:p>
          <a:p>
            <a:pPr lvl="1"/>
            <a:r>
              <a:rPr lang="en-US" dirty="0" smtClean="0"/>
              <a:t>Hardware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oftware</a:t>
            </a:r>
          </a:p>
          <a:p>
            <a:r>
              <a:rPr lang="en-US" dirty="0" smtClean="0"/>
              <a:t>Treatment / Summary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5749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Workshop: Production Plan Creation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Complete the Audience Analysis Worksheet</a:t>
            </a:r>
          </a:p>
          <a:p>
            <a:r>
              <a:rPr lang="en-US" dirty="0"/>
              <a:t>Come up with a topic for a 2 minute presentation which you could deliver to </a:t>
            </a:r>
            <a:r>
              <a:rPr lang="en-US" dirty="0" smtClean="0"/>
              <a:t>the audience identified in your analysis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875658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Workshop:Powerpoint</a:t>
            </a:r>
            <a:r>
              <a:rPr lang="en-US" dirty="0" smtClean="0"/>
              <a:t> Creation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a </a:t>
            </a:r>
            <a:r>
              <a:rPr lang="en-US" dirty="0" err="1" smtClean="0"/>
              <a:t>powerpoint</a:t>
            </a:r>
            <a:r>
              <a:rPr lang="en-US" dirty="0" smtClean="0"/>
              <a:t> presentation to accompany your 1-2 minute speech with 5 slides.</a:t>
            </a:r>
          </a:p>
          <a:p>
            <a:r>
              <a:rPr lang="en-US" dirty="0" smtClean="0"/>
              <a:t>Find at least 3 pictures to incorporate into the presentation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8707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 record narration with your </a:t>
            </a:r>
            <a:r>
              <a:rPr lang="en-US" dirty="0" err="1" smtClean="0"/>
              <a:t>powerpoint</a:t>
            </a:r>
            <a:r>
              <a:rPr lang="en-US" dirty="0"/>
              <a:t>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can record audio using just your laptop’s built-in microphone and </a:t>
            </a:r>
            <a:r>
              <a:rPr lang="en-US" dirty="0"/>
              <a:t>M</a:t>
            </a:r>
            <a:r>
              <a:rPr lang="en-US" dirty="0" smtClean="0"/>
              <a:t>icrosoft </a:t>
            </a:r>
            <a:r>
              <a:rPr lang="en-US" dirty="0" err="1" smtClean="0"/>
              <a:t>powerpoint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4203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Workshop: Recording Audio with </a:t>
            </a:r>
            <a:r>
              <a:rPr lang="en-US" dirty="0" err="1" smtClean="0"/>
              <a:t>Powerpoint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the method demonstrated, record a version of your speech and slides.  We will present this material to the class when everyone is finished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434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Multimedia Production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Pre-Production</a:t>
            </a:r>
          </a:p>
          <a:p>
            <a:pPr lvl="1"/>
            <a:r>
              <a:rPr lang="en-US" dirty="0" smtClean="0"/>
              <a:t>Planning, Planning, Planning!</a:t>
            </a:r>
          </a:p>
          <a:p>
            <a:r>
              <a:rPr lang="en-US" dirty="0" smtClean="0"/>
              <a:t>Production</a:t>
            </a:r>
          </a:p>
          <a:p>
            <a:pPr lvl="1"/>
            <a:r>
              <a:rPr lang="en-US" dirty="0" smtClean="0"/>
              <a:t>Content Creation</a:t>
            </a:r>
          </a:p>
          <a:p>
            <a:r>
              <a:rPr lang="en-US" dirty="0" smtClean="0"/>
              <a:t>Post-Production</a:t>
            </a:r>
          </a:p>
          <a:p>
            <a:pPr lvl="1"/>
            <a:r>
              <a:rPr lang="en-US" dirty="0" smtClean="0"/>
              <a:t>Editing</a:t>
            </a:r>
          </a:p>
          <a:p>
            <a:r>
              <a:rPr lang="en-US" dirty="0" smtClean="0"/>
              <a:t>Distribution</a:t>
            </a:r>
          </a:p>
          <a:p>
            <a:pPr lvl="1"/>
            <a:r>
              <a:rPr lang="en-US" dirty="0" smtClean="0"/>
              <a:t>Finished Product to Audience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348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Advanced Recording 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Yesterday we created simple audio slideshows with our laptops and </a:t>
            </a:r>
            <a:r>
              <a:rPr lang="en-US" dirty="0" err="1" smtClean="0"/>
              <a:t>powerpoint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This method is simple, but has limitations.</a:t>
            </a:r>
          </a:p>
          <a:p>
            <a:r>
              <a:rPr lang="en-US" dirty="0" smtClean="0"/>
              <a:t>How can we make this workflow more professional and versatile?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1088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Advanced Recording 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use professional tools and methods!</a:t>
            </a:r>
          </a:p>
          <a:p>
            <a:r>
              <a:rPr lang="en-US" dirty="0" smtClean="0"/>
              <a:t>High Definition Video Cameras</a:t>
            </a:r>
          </a:p>
          <a:p>
            <a:r>
              <a:rPr lang="en-US" dirty="0" smtClean="0"/>
              <a:t>Quality Microphones</a:t>
            </a:r>
          </a:p>
          <a:p>
            <a:r>
              <a:rPr lang="en-US" dirty="0" smtClean="0"/>
              <a:t>Live capture of presentation content (</a:t>
            </a:r>
            <a:r>
              <a:rPr lang="en-US" dirty="0" err="1" smtClean="0"/>
              <a:t>powerpoint</a:t>
            </a:r>
            <a:r>
              <a:rPr lang="en-US" dirty="0" smtClean="0"/>
              <a:t>, software demonstration, movie)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6308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Production Value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Composition</a:t>
            </a:r>
          </a:p>
          <a:p>
            <a:pPr lvl="1"/>
            <a:r>
              <a:rPr lang="en-US" dirty="0" smtClean="0"/>
              <a:t>“Does the video look good?”</a:t>
            </a:r>
          </a:p>
          <a:p>
            <a:r>
              <a:rPr lang="en-US" dirty="0" smtClean="0"/>
              <a:t>Audio</a:t>
            </a:r>
          </a:p>
          <a:p>
            <a:pPr lvl="1"/>
            <a:r>
              <a:rPr lang="en-US" dirty="0" smtClean="0"/>
              <a:t>“Does the audio sound good?”</a:t>
            </a:r>
          </a:p>
        </p:txBody>
      </p:sp>
    </p:spTree>
    <p:extLst>
      <p:ext uri="{BB962C8B-B14F-4D97-AF65-F5344CB8AC3E}">
        <p14:creationId xmlns:p14="http://schemas.microsoft.com/office/powerpoint/2010/main" val="34644491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Composition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7427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Operation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sure you are familiar with your camera’s controls and functions before your shoot!  Read the Manual!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5029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Terminology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Camera Operation Checklist</a:t>
            </a:r>
          </a:p>
          <a:p>
            <a:pPr lvl="1"/>
            <a:r>
              <a:rPr lang="en-US" dirty="0" smtClean="0"/>
              <a:t>Stabilization</a:t>
            </a:r>
          </a:p>
          <a:p>
            <a:pPr lvl="1"/>
            <a:r>
              <a:rPr lang="en-US" dirty="0" smtClean="0"/>
              <a:t>White Balance</a:t>
            </a:r>
          </a:p>
          <a:p>
            <a:pPr lvl="1"/>
            <a:r>
              <a:rPr lang="en-US" dirty="0" smtClean="0"/>
              <a:t>Iris</a:t>
            </a:r>
          </a:p>
          <a:p>
            <a:pPr lvl="1"/>
            <a:r>
              <a:rPr lang="en-US" dirty="0" smtClean="0"/>
              <a:t>Shutter</a:t>
            </a:r>
          </a:p>
          <a:p>
            <a:pPr lvl="1"/>
            <a:r>
              <a:rPr lang="en-US" dirty="0" smtClean="0"/>
              <a:t>Zoom</a:t>
            </a:r>
          </a:p>
          <a:p>
            <a:pPr lvl="1"/>
            <a:r>
              <a:rPr lang="en-US" dirty="0" smtClean="0"/>
              <a:t>Framing</a:t>
            </a:r>
          </a:p>
          <a:p>
            <a:pPr lvl="1"/>
            <a:r>
              <a:rPr lang="en-US" dirty="0" smtClean="0"/>
              <a:t>Focus</a:t>
            </a:r>
          </a:p>
          <a:p>
            <a:pPr lvl="1"/>
            <a:r>
              <a:rPr lang="en-US" dirty="0" smtClean="0"/>
              <a:t>Audio</a:t>
            </a:r>
          </a:p>
        </p:txBody>
      </p:sp>
    </p:spTree>
    <p:extLst>
      <p:ext uri="{BB962C8B-B14F-4D97-AF65-F5344CB8AC3E}">
        <p14:creationId xmlns:p14="http://schemas.microsoft.com/office/powerpoint/2010/main" val="42829454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Stabilization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Place your tripod</a:t>
            </a:r>
          </a:p>
          <a:p>
            <a:r>
              <a:rPr lang="en-US" dirty="0" smtClean="0"/>
              <a:t>Adjust Tripod to the Desired Height</a:t>
            </a:r>
          </a:p>
          <a:p>
            <a:r>
              <a:rPr lang="en-US" dirty="0" smtClean="0"/>
              <a:t>Make Sure the Tripod is Secure!</a:t>
            </a:r>
          </a:p>
          <a:p>
            <a:r>
              <a:rPr lang="en-US" dirty="0" smtClean="0"/>
              <a:t>Attach tripod Plate to Camera</a:t>
            </a:r>
          </a:p>
          <a:p>
            <a:r>
              <a:rPr lang="en-US" dirty="0" smtClean="0"/>
              <a:t>Attach Camera to Tripod</a:t>
            </a:r>
          </a:p>
          <a:p>
            <a:r>
              <a:rPr lang="en-US" dirty="0" smtClean="0"/>
              <a:t>Level the Tripod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73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White Balance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 All Light is Created Equal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5" descr="kelvin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971" y="2383345"/>
            <a:ext cx="3604829" cy="3973505"/>
          </a:xfrm>
          <a:prstGeom prst="rect">
            <a:avLst/>
          </a:prstGeom>
        </p:spPr>
      </p:pic>
      <p:pic>
        <p:nvPicPr>
          <p:cNvPr id="21" name="Picture 20" descr="White_balance_demonstration_688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22" y="2894269"/>
            <a:ext cx="4596989" cy="306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7932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Iris	</a:t>
            </a:r>
            <a:endParaRPr lang="en-US" dirty="0"/>
          </a:p>
        </p:txBody>
      </p:sp>
      <p:pic>
        <p:nvPicPr>
          <p:cNvPr id="4" name="Content Placeholder 3" descr="Human_Iris_JD052007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19" b="212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426165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Iris</a:t>
            </a:r>
            <a:endParaRPr lang="en-US" dirty="0"/>
          </a:p>
        </p:txBody>
      </p:sp>
      <p:pic>
        <p:nvPicPr>
          <p:cNvPr id="4" name="Content Placeholder 3" descr="nikon-50mm-f1-4-lens-glass-iris-photography-video-camera-equipment-gear-photo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508" r="-41508"/>
          <a:stretch>
            <a:fillRect/>
          </a:stretch>
        </p:blipFill>
        <p:spPr>
          <a:xfrm>
            <a:off x="-1573276" y="1278762"/>
            <a:ext cx="8229600" cy="4525963"/>
          </a:xfrm>
        </p:spPr>
      </p:pic>
      <p:sp>
        <p:nvSpPr>
          <p:cNvPr id="5" name="TextBox 4"/>
          <p:cNvSpPr txBox="1"/>
          <p:nvPr/>
        </p:nvSpPr>
        <p:spPr>
          <a:xfrm>
            <a:off x="4810824" y="1402834"/>
            <a:ext cx="4293438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The iris of the camera lens describes</a:t>
            </a:r>
          </a:p>
          <a:p>
            <a:pPr algn="ctr"/>
            <a:r>
              <a:rPr lang="en-US" dirty="0"/>
              <a:t>t</a:t>
            </a:r>
            <a:r>
              <a:rPr lang="en-US" dirty="0" smtClean="0"/>
              <a:t>he hole through which light travels.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/>
              <a:t>This hole can be opened or closed, affecting</a:t>
            </a:r>
          </a:p>
          <a:p>
            <a:pPr algn="ctr"/>
            <a:r>
              <a:rPr lang="en-US" dirty="0"/>
              <a:t>t</a:t>
            </a:r>
            <a:r>
              <a:rPr lang="en-US" dirty="0" smtClean="0"/>
              <a:t>he brightness of the image.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/>
              <a:t>The size of the iris is measured by “f-stops”</a:t>
            </a:r>
            <a:endParaRPr lang="en-US" dirty="0"/>
          </a:p>
        </p:txBody>
      </p:sp>
      <p:pic>
        <p:nvPicPr>
          <p:cNvPr id="8" name="Picture 7" descr="Aperture_diagr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451" y="3897313"/>
            <a:ext cx="3671112" cy="146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504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At the end of this course you will…</a:t>
            </a:r>
          </a:p>
          <a:p>
            <a:pPr lvl="1"/>
            <a:r>
              <a:rPr lang="en-US" dirty="0" smtClean="0"/>
              <a:t>Understand the multimedia production process </a:t>
            </a:r>
            <a:r>
              <a:rPr lang="en-US" dirty="0" smtClean="0"/>
              <a:t>and be able to </a:t>
            </a:r>
            <a:r>
              <a:rPr lang="en-US" dirty="0" smtClean="0"/>
              <a:t>apply its essentials to projects within your respective </a:t>
            </a:r>
            <a:r>
              <a:rPr lang="en-US" dirty="0" smtClean="0"/>
              <a:t>institutions.</a:t>
            </a:r>
            <a:endParaRPr lang="en-US" dirty="0" smtClean="0"/>
          </a:p>
          <a:p>
            <a:pPr lvl="1"/>
            <a:r>
              <a:rPr lang="en-US" dirty="0" smtClean="0"/>
              <a:t>Understand the methodology and functions of different multimedia production and distribution </a:t>
            </a:r>
            <a:r>
              <a:rPr lang="en-US" dirty="0" smtClean="0"/>
              <a:t>technologies such as </a:t>
            </a:r>
            <a:r>
              <a:rPr lang="en-US" dirty="0" smtClean="0"/>
              <a:t>video and audio recording and editing, </a:t>
            </a:r>
            <a:r>
              <a:rPr lang="en-US" dirty="0" smtClean="0"/>
              <a:t>and </a:t>
            </a:r>
            <a:r>
              <a:rPr lang="en-US" dirty="0" smtClean="0"/>
              <a:t>be able to deploy the workflow within your respective institutions.</a:t>
            </a:r>
          </a:p>
          <a:p>
            <a:pPr lvl="1"/>
            <a:r>
              <a:rPr lang="en-US" dirty="0" smtClean="0"/>
              <a:t>Understand the structure of the work that is involved with multimedia content production so you can correctly interface with media professionals to produce and distribute multimedia content.</a:t>
            </a:r>
          </a:p>
        </p:txBody>
      </p:sp>
    </p:spTree>
    <p:extLst>
      <p:ext uri="{BB962C8B-B14F-4D97-AF65-F5344CB8AC3E}">
        <p14:creationId xmlns:p14="http://schemas.microsoft.com/office/powerpoint/2010/main" val="40686645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Shutter Speed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03575" cy="4525963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In photography, shutter speed is a common term used to </a:t>
            </a:r>
            <a:r>
              <a:rPr lang="en-US" dirty="0" smtClean="0"/>
              <a:t>represent the </a:t>
            </a:r>
            <a:r>
              <a:rPr lang="en-US" dirty="0"/>
              <a:t>effective length of time a camera's shutter is </a:t>
            </a:r>
            <a:r>
              <a:rPr lang="en-US" dirty="0" smtClean="0"/>
              <a:t>open.</a:t>
            </a:r>
          </a:p>
          <a:p>
            <a:r>
              <a:rPr lang="en-US" dirty="0" smtClean="0"/>
              <a:t>The brightness of the image </a:t>
            </a:r>
            <a:r>
              <a:rPr lang="en-US" dirty="0"/>
              <a:t>is proportional to </a:t>
            </a:r>
            <a:r>
              <a:rPr lang="en-US" dirty="0" smtClean="0"/>
              <a:t>the duration of time light is reaching the film or image sensor.</a:t>
            </a:r>
            <a:endParaRPr lang="en-US" dirty="0"/>
          </a:p>
        </p:txBody>
      </p:sp>
      <p:pic>
        <p:nvPicPr>
          <p:cNvPr id="4" name="Picture 3" descr="Shutter-Speed-1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285" y="1666970"/>
            <a:ext cx="4236515" cy="423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65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Zoom (Focal Length)</a:t>
            </a:r>
            <a:endParaRPr lang="en-US" dirty="0"/>
          </a:p>
        </p:txBody>
      </p:sp>
      <p:pic>
        <p:nvPicPr>
          <p:cNvPr id="4" name="Content Placeholder 3" descr="jpeg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659" r="-43659"/>
          <a:stretch>
            <a:fillRect/>
          </a:stretch>
        </p:blipFill>
        <p:spPr>
          <a:xfrm>
            <a:off x="2465388" y="1417638"/>
            <a:ext cx="8229600" cy="4525962"/>
          </a:xfrm>
        </p:spPr>
      </p:pic>
      <p:sp>
        <p:nvSpPr>
          <p:cNvPr id="5" name="TextBox 4"/>
          <p:cNvSpPr txBox="1"/>
          <p:nvPr/>
        </p:nvSpPr>
        <p:spPr>
          <a:xfrm>
            <a:off x="357187" y="1682750"/>
            <a:ext cx="37623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Zoom or “focal Length” is expressed by mm.  Low focal lengths (18mm) result in a low-zoom image.  High focal lengths result in a high zoom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564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Composition - Framing</a:t>
            </a:r>
            <a:endParaRPr lang="en-US" dirty="0"/>
          </a:p>
        </p:txBody>
      </p:sp>
      <p:pic>
        <p:nvPicPr>
          <p:cNvPr id="8" name="Content Placeholder 7" descr="obama%20address.jpe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1" b="11351"/>
          <a:stretch>
            <a:fillRect/>
          </a:stretch>
        </p:blipFill>
        <p:spPr>
          <a:xfrm>
            <a:off x="1131413" y="1600201"/>
            <a:ext cx="6966971" cy="3831566"/>
          </a:xfrm>
        </p:spPr>
      </p:pic>
      <p:sp>
        <p:nvSpPr>
          <p:cNvPr id="9" name="TextBox 8"/>
          <p:cNvSpPr txBox="1"/>
          <p:nvPr/>
        </p:nvSpPr>
        <p:spPr>
          <a:xfrm>
            <a:off x="1779607" y="5778046"/>
            <a:ext cx="60029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Subject in center of frame implies impartiality and balance</a:t>
            </a:r>
          </a:p>
          <a:p>
            <a:pPr algn="ctr"/>
            <a:r>
              <a:rPr lang="en-US" dirty="0" smtClean="0"/>
              <a:t>Subject filmed from slightly below implies power and strength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3299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Camera Placement &amp; Zoom</a:t>
            </a:r>
          </a:p>
          <a:p>
            <a:pPr lvl="1"/>
            <a:r>
              <a:rPr lang="en-US" dirty="0" smtClean="0"/>
              <a:t>How far away is the camera from the subject?</a:t>
            </a:r>
          </a:p>
          <a:p>
            <a:pPr lvl="1"/>
            <a:r>
              <a:rPr lang="en-US" dirty="0" smtClean="0"/>
              <a:t>How much zoom do I need to use to frame the subject properly?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41412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</a:t>
            </a:r>
            <a:endParaRPr lang="en-US" dirty="0"/>
          </a:p>
        </p:txBody>
      </p:sp>
      <p:pic>
        <p:nvPicPr>
          <p:cNvPr id="4" name="Content Placeholder 3" descr="focus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12" b="99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23209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 &amp; Depth of Field</a:t>
            </a:r>
            <a:endParaRPr lang="en-US" dirty="0"/>
          </a:p>
        </p:txBody>
      </p:sp>
      <p:pic>
        <p:nvPicPr>
          <p:cNvPr id="4" name="Content Placeholder 3" descr="Depth_of_field_diagr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862" b="-31862"/>
          <a:stretch>
            <a:fillRect/>
          </a:stretch>
        </p:blipFill>
        <p:spPr>
          <a:xfrm>
            <a:off x="457200" y="1254393"/>
            <a:ext cx="8229600" cy="3915295"/>
          </a:xfrm>
        </p:spPr>
      </p:pic>
      <p:sp>
        <p:nvSpPr>
          <p:cNvPr id="5" name="TextBox 4"/>
          <p:cNvSpPr txBox="1"/>
          <p:nvPr/>
        </p:nvSpPr>
        <p:spPr>
          <a:xfrm>
            <a:off x="1058355" y="4800356"/>
            <a:ext cx="73379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area within the depth of field appears sharp, while the areas in front of and beyond the depth of field appear blurry.</a:t>
            </a:r>
          </a:p>
        </p:txBody>
      </p:sp>
    </p:spTree>
    <p:extLst>
      <p:ext uri="{BB962C8B-B14F-4D97-AF65-F5344CB8AC3E}">
        <p14:creationId xmlns:p14="http://schemas.microsoft.com/office/powerpoint/2010/main" val="9040916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Camera Operation Instruction &amp;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this opportunity to become acclimated with the camera, explore the functions of the camera, we will go over the detailed setup later.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1908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Audio is the most important content</a:t>
            </a:r>
          </a:p>
          <a:p>
            <a:r>
              <a:rPr lang="en-US" dirty="0" smtClean="0"/>
              <a:t>Usually given the least amount of attention</a:t>
            </a:r>
          </a:p>
          <a:p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158718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Wireless Microphone System</a:t>
            </a:r>
          </a:p>
          <a:p>
            <a:pPr lvl="1"/>
            <a:r>
              <a:rPr lang="en-US" dirty="0" smtClean="0"/>
              <a:t>Microphone</a:t>
            </a:r>
          </a:p>
          <a:p>
            <a:pPr lvl="1"/>
            <a:r>
              <a:rPr lang="en-US" dirty="0" smtClean="0"/>
              <a:t>Transmitter</a:t>
            </a:r>
          </a:p>
          <a:p>
            <a:pPr lvl="1"/>
            <a:r>
              <a:rPr lang="en-US" dirty="0" smtClean="0"/>
              <a:t>Receiver</a:t>
            </a:r>
            <a:endParaRPr lang="en-US" dirty="0"/>
          </a:p>
        </p:txBody>
      </p:sp>
      <p:pic>
        <p:nvPicPr>
          <p:cNvPr id="4" name="Picture 3" descr="sennheis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800" y="2461745"/>
            <a:ext cx="3098944" cy="3455460"/>
          </a:xfrm>
          <a:prstGeom prst="rect">
            <a:avLst/>
          </a:prstGeom>
        </p:spPr>
      </p:pic>
      <p:pic>
        <p:nvPicPr>
          <p:cNvPr id="5" name="Picture 4" descr="SKP_300_mr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199" y="4262141"/>
            <a:ext cx="1801368" cy="1655064"/>
          </a:xfrm>
          <a:prstGeom prst="rect">
            <a:avLst/>
          </a:prstGeom>
        </p:spPr>
      </p:pic>
      <p:pic>
        <p:nvPicPr>
          <p:cNvPr id="9" name="Picture 8" descr="9545.jpe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32" y="3915939"/>
            <a:ext cx="2286000" cy="221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1220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an Audio Signal?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3330" cy="4525963"/>
          </a:xfrm>
        </p:spPr>
        <p:txBody>
          <a:bodyPr/>
          <a:lstStyle/>
          <a:p>
            <a:r>
              <a:rPr lang="en-US" dirty="0" smtClean="0"/>
              <a:t>Sound is our ability to perceive vibrations of different frequencies and amplitudes through a medium such as air or water.</a:t>
            </a:r>
            <a:endParaRPr lang="en-US" dirty="0"/>
          </a:p>
        </p:txBody>
      </p:sp>
      <p:pic>
        <p:nvPicPr>
          <p:cNvPr id="6" name="Picture 5" descr="aud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964" y="1839433"/>
            <a:ext cx="4062508" cy="3789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35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E-Learning Multimedia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Audio-Only (Podcast)</a:t>
            </a:r>
          </a:p>
          <a:p>
            <a:r>
              <a:rPr lang="en-US" dirty="0" smtClean="0"/>
              <a:t>Audio + Slides</a:t>
            </a:r>
          </a:p>
          <a:p>
            <a:r>
              <a:rPr lang="en-US" dirty="0" smtClean="0"/>
              <a:t>Audio + Slides + Video</a:t>
            </a:r>
          </a:p>
          <a:p>
            <a:r>
              <a:rPr lang="en-US" dirty="0" smtClean="0"/>
              <a:t>Video Only</a:t>
            </a:r>
          </a:p>
          <a:p>
            <a:r>
              <a:rPr lang="en-US" dirty="0" smtClean="0"/>
              <a:t>Smart-Board Video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Accordent</a:t>
            </a:r>
            <a:r>
              <a:rPr lang="en-US" dirty="0" smtClean="0"/>
              <a:t> System</a:t>
            </a:r>
          </a:p>
          <a:p>
            <a:r>
              <a:rPr lang="en-US" dirty="0" smtClean="0"/>
              <a:t>Live Streaming</a:t>
            </a:r>
          </a:p>
          <a:p>
            <a:r>
              <a:rPr lang="en-US" dirty="0" smtClean="0"/>
              <a:t>LMS Integration</a:t>
            </a:r>
          </a:p>
          <a:p>
            <a:r>
              <a:rPr lang="en-US" dirty="0" smtClean="0"/>
              <a:t>Blog Integration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1949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an Audio Signal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These vibrations can be detected by microphones, which convert the physical vibrations into an electrical signal.</a:t>
            </a:r>
          </a:p>
          <a:p>
            <a:r>
              <a:rPr lang="en-US" dirty="0" smtClean="0"/>
              <a:t>The more powerful the sound or vibration, the more powerful the voltage of the signal.</a:t>
            </a:r>
          </a:p>
          <a:p>
            <a:r>
              <a:rPr lang="en-US" dirty="0" smtClean="0"/>
              <a:t>If the sound source is too loud for the destination, distortion can result.</a:t>
            </a:r>
          </a:p>
          <a:p>
            <a:r>
              <a:rPr lang="en-US" dirty="0" smtClean="0"/>
              <a:t>If the source is too quiet for the destination, the audio will be too quiet.</a:t>
            </a:r>
          </a:p>
        </p:txBody>
      </p:sp>
    </p:spTree>
    <p:extLst>
      <p:ext uri="{BB962C8B-B14F-4D97-AF65-F5344CB8AC3E}">
        <p14:creationId xmlns:p14="http://schemas.microsoft.com/office/powerpoint/2010/main" val="37204291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signal Flow</a:t>
            </a:r>
            <a:endParaRPr lang="en-US" dirty="0"/>
          </a:p>
        </p:txBody>
      </p:sp>
      <p:pic>
        <p:nvPicPr>
          <p:cNvPr id="4" name="Content Placeholder 3" descr="sennheiser-sk500g3.jpe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519" r="-161416"/>
          <a:stretch/>
        </p:blipFill>
        <p:spPr>
          <a:xfrm>
            <a:off x="904908" y="4255774"/>
            <a:ext cx="3358251" cy="1846909"/>
          </a:xfrm>
        </p:spPr>
      </p:pic>
      <p:sp>
        <p:nvSpPr>
          <p:cNvPr id="5" name="TextBox 4"/>
          <p:cNvSpPr txBox="1"/>
          <p:nvPr/>
        </p:nvSpPr>
        <p:spPr>
          <a:xfrm>
            <a:off x="1512558" y="6134433"/>
            <a:ext cx="1278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Transmitter</a:t>
            </a:r>
            <a:endParaRPr lang="en-US" dirty="0"/>
          </a:p>
        </p:txBody>
      </p:sp>
      <p:pic>
        <p:nvPicPr>
          <p:cNvPr id="6" name="Picture 5" descr="MKE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90" y="2485408"/>
            <a:ext cx="1673657" cy="12706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0495" y="3787710"/>
            <a:ext cx="13352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Lavalier</a:t>
            </a:r>
            <a:endParaRPr lang="en-US" dirty="0"/>
          </a:p>
          <a:p>
            <a:r>
              <a:rPr lang="en-US" dirty="0" smtClean="0"/>
              <a:t>Microphone</a:t>
            </a:r>
            <a:endParaRPr lang="en-US" dirty="0"/>
          </a:p>
        </p:txBody>
      </p:sp>
      <p:sp>
        <p:nvSpPr>
          <p:cNvPr id="8" name="Bent Arrow 7"/>
          <p:cNvSpPr/>
          <p:nvPr/>
        </p:nvSpPr>
        <p:spPr>
          <a:xfrm flipV="1">
            <a:off x="556882" y="4612422"/>
            <a:ext cx="640354" cy="92773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6199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Bent Arrow 8"/>
          <p:cNvSpPr/>
          <p:nvPr/>
        </p:nvSpPr>
        <p:spPr>
          <a:xfrm rot="5400000" flipH="1">
            <a:off x="2925823" y="4252410"/>
            <a:ext cx="970862" cy="889625"/>
          </a:xfrm>
          <a:prstGeom prst="ben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" name="Picture 9" descr="sennheiser-ek300iemg3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698" y="1426472"/>
            <a:ext cx="1249741" cy="222726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863488" y="3647387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Reciever</a:t>
            </a:r>
            <a:endParaRPr lang="en-US" dirty="0"/>
          </a:p>
        </p:txBody>
      </p:sp>
      <p:pic>
        <p:nvPicPr>
          <p:cNvPr id="15" name="Picture 14" descr="MRC-82ccamera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248" y="1417638"/>
            <a:ext cx="1982597" cy="212725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754242" y="3560469"/>
            <a:ext cx="908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Camera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7080895" y="4799894"/>
            <a:ext cx="17780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Recording Media</a:t>
            </a:r>
          </a:p>
          <a:p>
            <a:endParaRPr lang="en-US" dirty="0"/>
          </a:p>
        </p:txBody>
      </p:sp>
      <p:pic>
        <p:nvPicPr>
          <p:cNvPr id="22" name="Picture 21" descr="SDHC_memory_card_8GB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22" y="3314630"/>
            <a:ext cx="983635" cy="129779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205965" y="6134433"/>
            <a:ext cx="4108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Use Headphones to monitor audio quality</a:t>
            </a:r>
            <a:endParaRPr lang="en-US" dirty="0"/>
          </a:p>
        </p:txBody>
      </p:sp>
      <p:pic>
        <p:nvPicPr>
          <p:cNvPr id="25" name="Picture 24" descr="Sennheiser-HD202-Professional-Headphones.jpe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517" y="4967560"/>
            <a:ext cx="956209" cy="956209"/>
          </a:xfrm>
          <a:prstGeom prst="rect">
            <a:avLst/>
          </a:prstGeom>
        </p:spPr>
      </p:pic>
      <p:sp>
        <p:nvSpPr>
          <p:cNvPr id="26" name="Down Arrow 25"/>
          <p:cNvSpPr/>
          <p:nvPr/>
        </p:nvSpPr>
        <p:spPr>
          <a:xfrm rot="1553632">
            <a:off x="4874268" y="3758821"/>
            <a:ext cx="444501" cy="993906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 descr="Sawyers_lavalier.jpe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95" y="719138"/>
            <a:ext cx="2159000" cy="119757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197236" y="2002383"/>
            <a:ext cx="1098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Presenter</a:t>
            </a:r>
            <a:endParaRPr lang="en-US" dirty="0"/>
          </a:p>
        </p:txBody>
      </p:sp>
      <p:sp>
        <p:nvSpPr>
          <p:cNvPr id="31" name="Down Arrow 30"/>
          <p:cNvSpPr/>
          <p:nvPr/>
        </p:nvSpPr>
        <p:spPr>
          <a:xfrm rot="19469201">
            <a:off x="556883" y="2044902"/>
            <a:ext cx="265443" cy="369332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Bent Arrow 31"/>
          <p:cNvSpPr/>
          <p:nvPr/>
        </p:nvSpPr>
        <p:spPr>
          <a:xfrm rot="5400000">
            <a:off x="7612707" y="2373313"/>
            <a:ext cx="562918" cy="730250"/>
          </a:xfrm>
          <a:prstGeom prst="ben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Left Arrow 32"/>
          <p:cNvSpPr/>
          <p:nvPr/>
        </p:nvSpPr>
        <p:spPr>
          <a:xfrm rot="10800000">
            <a:off x="4579938" y="2371715"/>
            <a:ext cx="460375" cy="374660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9012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Audio Signal Flow (Pre-amplification)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04987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When the microphone signal enters the camera from either a microphone cable or a wireless transmitter, the camera applies a slight amplification to the audio so that it can be recorded.  This is called pre-amplification.  Some cameras will adjust this amplification automatically, while others have the option to manually control the signal level being recorded</a:t>
            </a:r>
            <a:endParaRPr lang="en-US" dirty="0"/>
          </a:p>
        </p:txBody>
      </p:sp>
      <p:pic>
        <p:nvPicPr>
          <p:cNvPr id="5" name="Picture 4" descr="MRC-82ccamera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01" y="3653499"/>
            <a:ext cx="1982597" cy="2127250"/>
          </a:xfrm>
          <a:prstGeom prst="rect">
            <a:avLst/>
          </a:prstGeom>
        </p:spPr>
      </p:pic>
      <p:pic>
        <p:nvPicPr>
          <p:cNvPr id="7" name="Picture 6" descr="SonyZ5audio2.jpe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63" t="29928" r="13676" b="9949"/>
          <a:stretch/>
        </p:blipFill>
        <p:spPr>
          <a:xfrm>
            <a:off x="2533048" y="3673968"/>
            <a:ext cx="2166998" cy="208631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26000" y="3809183"/>
            <a:ext cx="40878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This is critical because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The quality of your audio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Depends largely on proper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recording levels</a:t>
            </a:r>
          </a:p>
        </p:txBody>
      </p:sp>
    </p:spTree>
    <p:extLst>
      <p:ext uri="{BB962C8B-B14F-4D97-AF65-F5344CB8AC3E}">
        <p14:creationId xmlns:p14="http://schemas.microsoft.com/office/powerpoint/2010/main" val="38857879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Recording Principles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3330" cy="4525963"/>
          </a:xfrm>
        </p:spPr>
        <p:txBody>
          <a:bodyPr/>
          <a:lstStyle/>
          <a:p>
            <a:r>
              <a:rPr lang="en-US" dirty="0" smtClean="0"/>
              <a:t>The loudness of an audio recording is measured on </a:t>
            </a:r>
            <a:r>
              <a:rPr lang="en-US" dirty="0"/>
              <a:t>a scale of -</a:t>
            </a:r>
            <a:r>
              <a:rPr lang="en-US" dirty="0" smtClean="0"/>
              <a:t>∞ </a:t>
            </a:r>
            <a:r>
              <a:rPr lang="en-US" dirty="0" err="1" smtClean="0"/>
              <a:t>db</a:t>
            </a:r>
            <a:r>
              <a:rPr lang="en-US" dirty="0" smtClean="0"/>
              <a:t> to 0 </a:t>
            </a:r>
            <a:r>
              <a:rPr lang="en-US" dirty="0" err="1" smtClean="0"/>
              <a:t>db</a:t>
            </a:r>
            <a:endParaRPr lang="en-US" dirty="0"/>
          </a:p>
          <a:p>
            <a:r>
              <a:rPr lang="en-US" dirty="0" smtClean="0"/>
              <a:t>All recording equipment measures its input signals in this manner.</a:t>
            </a:r>
          </a:p>
        </p:txBody>
      </p:sp>
      <p:pic>
        <p:nvPicPr>
          <p:cNvPr id="6" name="Picture 5" descr="VU_Meter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019" y="1600200"/>
            <a:ext cx="4573470" cy="267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92667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</a:t>
            </a:r>
            <a:r>
              <a:rPr lang="en-US" dirty="0"/>
              <a:t>R</a:t>
            </a:r>
            <a:r>
              <a:rPr lang="en-US" dirty="0" smtClean="0"/>
              <a:t>ecording Principles</a:t>
            </a:r>
            <a:endParaRPr lang="en-US" dirty="0"/>
          </a:p>
        </p:txBody>
      </p:sp>
      <p:pic>
        <p:nvPicPr>
          <p:cNvPr id="4" name="Content Placeholder 3" descr="audiolevels.ti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8" r="-18186"/>
          <a:stretch/>
        </p:blipFill>
        <p:spPr>
          <a:xfrm>
            <a:off x="3619499" y="1600200"/>
            <a:ext cx="6133495" cy="4525963"/>
          </a:xfrm>
        </p:spPr>
      </p:pic>
      <p:sp>
        <p:nvSpPr>
          <p:cNvPr id="6" name="TextBox 5"/>
          <p:cNvSpPr txBox="1"/>
          <p:nvPr/>
        </p:nvSpPr>
        <p:spPr>
          <a:xfrm>
            <a:off x="785813" y="1849438"/>
            <a:ext cx="27146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most important aspect</a:t>
            </a:r>
          </a:p>
          <a:p>
            <a:r>
              <a:rPr lang="en-US" dirty="0"/>
              <a:t>o</a:t>
            </a:r>
            <a:r>
              <a:rPr lang="en-US" dirty="0" smtClean="0"/>
              <a:t>f an audio recording is to make </a:t>
            </a:r>
          </a:p>
          <a:p>
            <a:r>
              <a:rPr lang="en-US" dirty="0"/>
              <a:t>s</a:t>
            </a:r>
            <a:r>
              <a:rPr lang="en-US" dirty="0" smtClean="0"/>
              <a:t>ure that  proper levels are</a:t>
            </a:r>
          </a:p>
          <a:p>
            <a:r>
              <a:rPr lang="en-US" dirty="0"/>
              <a:t>r</a:t>
            </a:r>
            <a:r>
              <a:rPr lang="en-US" dirty="0" smtClean="0"/>
              <a:t>ecorded.  </a:t>
            </a:r>
          </a:p>
        </p:txBody>
      </p:sp>
    </p:spTree>
    <p:extLst>
      <p:ext uri="{BB962C8B-B14F-4D97-AF65-F5344CB8AC3E}">
        <p14:creationId xmlns:p14="http://schemas.microsoft.com/office/powerpoint/2010/main" val="37713498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Experiment with the Wireless Microphones</a:t>
            </a:r>
          </a:p>
          <a:p>
            <a:r>
              <a:rPr lang="en-US" dirty="0" smtClean="0"/>
              <a:t>Know how to set up the equipment</a:t>
            </a:r>
          </a:p>
          <a:p>
            <a:r>
              <a:rPr lang="en-US" dirty="0" smtClean="0"/>
              <a:t>Know how to place the microphone properly</a:t>
            </a:r>
          </a:p>
          <a:p>
            <a:r>
              <a:rPr lang="en-US" dirty="0" smtClean="0"/>
              <a:t>Know how to record proper levels</a:t>
            </a:r>
          </a:p>
          <a:p>
            <a:r>
              <a:rPr lang="en-US" dirty="0" smtClean="0"/>
              <a:t>Know how to listen for distortion and noise using headphones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0641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Screen Recording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use a laptop with a special USB device which allows us to record the presenting laptop’s screen output.</a:t>
            </a:r>
            <a:endParaRPr lang="en-US" dirty="0"/>
          </a:p>
        </p:txBody>
      </p:sp>
      <p:pic>
        <p:nvPicPr>
          <p:cNvPr id="6" name="Picture 5" descr="diagram_05_dvi2us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44" y="3731932"/>
            <a:ext cx="5716191" cy="26961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554839" y="4072194"/>
            <a:ext cx="18557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Presenting screen</a:t>
            </a:r>
          </a:p>
          <a:p>
            <a:r>
              <a:rPr lang="en-US" dirty="0" smtClean="0"/>
              <a:t>Or projector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571226" y="5571613"/>
            <a:ext cx="2099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Recording computer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3389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Screen Recording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recording method can be used to capture:</a:t>
            </a:r>
          </a:p>
          <a:p>
            <a:pPr lvl="1"/>
            <a:r>
              <a:rPr lang="en-US" dirty="0" err="1" smtClean="0"/>
              <a:t>Powerpoints</a:t>
            </a:r>
            <a:endParaRPr lang="en-US" dirty="0" smtClean="0"/>
          </a:p>
          <a:p>
            <a:pPr lvl="1"/>
            <a:r>
              <a:rPr lang="en-US" dirty="0" smtClean="0"/>
              <a:t>Website demonstrations</a:t>
            </a:r>
          </a:p>
          <a:p>
            <a:pPr lvl="1"/>
            <a:r>
              <a:rPr lang="en-US" dirty="0" smtClean="0"/>
              <a:t>Video content</a:t>
            </a:r>
          </a:p>
          <a:p>
            <a:pPr lvl="1"/>
            <a:r>
              <a:rPr lang="en-US" dirty="0" smtClean="0"/>
              <a:t>Software Demonstrations</a:t>
            </a:r>
          </a:p>
        </p:txBody>
      </p:sp>
    </p:spTree>
    <p:extLst>
      <p:ext uri="{BB962C8B-B14F-4D97-AF65-F5344CB8AC3E}">
        <p14:creationId xmlns:p14="http://schemas.microsoft.com/office/powerpoint/2010/main" val="77502329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Screen Recording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recording is saved as a simple movie file on the recording laptop’s hard drive.</a:t>
            </a:r>
          </a:p>
          <a:p>
            <a:r>
              <a:rPr lang="en-US" dirty="0" smtClean="0"/>
              <a:t>This movie file can then be mixed with your video camera and audio recordings to produce lectures like this</a:t>
            </a:r>
          </a:p>
          <a:p>
            <a:r>
              <a:rPr lang="en-US" dirty="0">
                <a:hlinkClick r:id="rId2"/>
              </a:rPr>
              <a:t>http://www.cornell.edu/video/?videoID=</a:t>
            </a:r>
            <a:r>
              <a:rPr lang="en-US" dirty="0" smtClean="0">
                <a:hlinkClick r:id="rId2"/>
              </a:rPr>
              <a:t>2208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60581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Epiphan</a:t>
            </a:r>
            <a:r>
              <a:rPr lang="en-US" dirty="0" smtClean="0"/>
              <a:t> </a:t>
            </a:r>
            <a:r>
              <a:rPr lang="en-US" dirty="0" err="1" smtClean="0"/>
              <a:t>vga</a:t>
            </a:r>
            <a:r>
              <a:rPr lang="en-US" dirty="0" smtClean="0"/>
              <a:t> 2 </a:t>
            </a:r>
            <a:r>
              <a:rPr lang="en-US" dirty="0" err="1" smtClean="0"/>
              <a:t>usb</a:t>
            </a:r>
            <a:r>
              <a:rPr lang="en-US" dirty="0" smtClean="0"/>
              <a:t> interface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l="-19900" r="-199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29584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Making sure all aspects of the production process are ready and confirmed by all stakeholders.</a:t>
            </a:r>
          </a:p>
          <a:p>
            <a:pPr lvl="1"/>
            <a:r>
              <a:rPr lang="en-US" dirty="0"/>
              <a:t>Financing, Research, Planning, Preparing Hardware + Software, Legal Permissions, Production Plan, Production </a:t>
            </a:r>
            <a:r>
              <a:rPr lang="en-US" dirty="0" smtClean="0"/>
              <a:t>Schedule</a:t>
            </a:r>
          </a:p>
          <a:p>
            <a:pPr lvl="1"/>
            <a:r>
              <a:rPr lang="en-US" dirty="0" smtClean="0"/>
              <a:t>“If you fail to plan, you plan to fail.”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32552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Production Workshop: Full Setup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Hardware Setup Practice</a:t>
            </a:r>
          </a:p>
          <a:p>
            <a:pPr lvl="1"/>
            <a:r>
              <a:rPr lang="en-US" dirty="0" smtClean="0"/>
              <a:t>Camera</a:t>
            </a:r>
          </a:p>
          <a:p>
            <a:pPr lvl="2"/>
            <a:r>
              <a:rPr lang="en-US" dirty="0" smtClean="0"/>
              <a:t>Tripod</a:t>
            </a:r>
          </a:p>
          <a:p>
            <a:pPr lvl="2"/>
            <a:r>
              <a:rPr lang="en-US" dirty="0" smtClean="0"/>
              <a:t>Camera power</a:t>
            </a:r>
          </a:p>
          <a:p>
            <a:pPr lvl="2"/>
            <a:r>
              <a:rPr lang="en-US" dirty="0" smtClean="0"/>
              <a:t>Memory card format</a:t>
            </a:r>
          </a:p>
          <a:p>
            <a:pPr lvl="2"/>
            <a:r>
              <a:rPr lang="en-US" dirty="0" smtClean="0"/>
              <a:t>Composition</a:t>
            </a:r>
          </a:p>
          <a:p>
            <a:pPr lvl="1"/>
            <a:r>
              <a:rPr lang="en-US" dirty="0" smtClean="0"/>
              <a:t>Audio</a:t>
            </a:r>
          </a:p>
          <a:p>
            <a:pPr lvl="2"/>
            <a:r>
              <a:rPr lang="en-US" dirty="0" smtClean="0"/>
              <a:t>Set Receivers</a:t>
            </a:r>
          </a:p>
          <a:p>
            <a:pPr lvl="2"/>
            <a:r>
              <a:rPr lang="en-US" dirty="0" smtClean="0"/>
              <a:t>Set Transmitters</a:t>
            </a:r>
          </a:p>
          <a:p>
            <a:pPr lvl="2"/>
            <a:r>
              <a:rPr lang="en-US" dirty="0" smtClean="0"/>
              <a:t>Place Microphones</a:t>
            </a:r>
          </a:p>
          <a:p>
            <a:pPr lvl="2"/>
            <a:r>
              <a:rPr lang="en-US" dirty="0" smtClean="0"/>
              <a:t>Sound Check</a:t>
            </a:r>
          </a:p>
          <a:p>
            <a:pPr lvl="1"/>
            <a:r>
              <a:rPr lang="en-US" dirty="0" smtClean="0"/>
              <a:t>Screen Recording</a:t>
            </a:r>
          </a:p>
          <a:p>
            <a:pPr lvl="2"/>
            <a:r>
              <a:rPr lang="en-US" dirty="0" smtClean="0"/>
              <a:t>Connections</a:t>
            </a:r>
          </a:p>
          <a:p>
            <a:pPr lvl="2"/>
            <a:r>
              <a:rPr lang="en-US" dirty="0" smtClean="0"/>
              <a:t>Software Setup</a:t>
            </a:r>
          </a:p>
          <a:p>
            <a:pPr lvl="2"/>
            <a:r>
              <a:rPr lang="en-US" dirty="0" smtClean="0"/>
              <a:t>Record test</a:t>
            </a:r>
          </a:p>
          <a:p>
            <a:r>
              <a:rPr lang="en-US" dirty="0" smtClean="0"/>
              <a:t>All Equipment should be ready to record presentations in 60 minutes</a:t>
            </a:r>
          </a:p>
          <a:p>
            <a:r>
              <a:rPr lang="en-US" dirty="0" smtClean="0"/>
              <a:t>After tea, we will record each of your presentations.</a:t>
            </a:r>
          </a:p>
        </p:txBody>
      </p:sp>
    </p:spTree>
    <p:extLst>
      <p:ext uri="{BB962C8B-B14F-4D97-AF65-F5344CB8AC3E}">
        <p14:creationId xmlns:p14="http://schemas.microsoft.com/office/powerpoint/2010/main" val="294152846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3: Post Production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54466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Post-Production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1800" dirty="0" smtClean="0"/>
              <a:t>1. BACKUP YOUR DATA - </a:t>
            </a:r>
            <a:r>
              <a:rPr lang="en-US" sz="1800" dirty="0"/>
              <a:t>Store data in multiple locations for </a:t>
            </a:r>
            <a:r>
              <a:rPr lang="en-US" sz="1800" dirty="0" smtClean="0"/>
              <a:t>safety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1800" dirty="0" smtClean="0"/>
              <a:t>2. Media Management - </a:t>
            </a:r>
            <a:r>
              <a:rPr lang="en-US" sz="1800" dirty="0"/>
              <a:t>Categorize your data for </a:t>
            </a:r>
            <a:r>
              <a:rPr lang="en-US" sz="1800" dirty="0" smtClean="0"/>
              <a:t>organization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1800" dirty="0" smtClean="0"/>
              <a:t>3. Create Project - </a:t>
            </a:r>
            <a:r>
              <a:rPr lang="en-US" sz="1800" dirty="0"/>
              <a:t>Adobe </a:t>
            </a:r>
            <a:r>
              <a:rPr lang="en-US" sz="1800" dirty="0" smtClean="0"/>
              <a:t>Premiere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1800" dirty="0" smtClean="0"/>
              <a:t>4. Import Media - </a:t>
            </a:r>
            <a:r>
              <a:rPr lang="en-US" sz="1800" dirty="0"/>
              <a:t>Send video to Adobe </a:t>
            </a:r>
            <a:r>
              <a:rPr lang="en-US" sz="1800" dirty="0" smtClean="0"/>
              <a:t>Premiere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1800" dirty="0" smtClean="0"/>
              <a:t>5. Create Sequence - </a:t>
            </a:r>
            <a:r>
              <a:rPr lang="en-US" sz="1800" dirty="0"/>
              <a:t>Create empty placeholder video to fill with selected </a:t>
            </a:r>
            <a:r>
              <a:rPr lang="en-US" sz="1800" dirty="0" smtClean="0"/>
              <a:t>content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1800" dirty="0" smtClean="0"/>
              <a:t>6. Synchronize media - </a:t>
            </a:r>
            <a:r>
              <a:rPr lang="en-US" sz="1800" dirty="0"/>
              <a:t>Screen recording and camera recording must be synced in </a:t>
            </a:r>
            <a:r>
              <a:rPr lang="en-US" sz="1800" dirty="0" smtClean="0"/>
              <a:t>time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1800" dirty="0" smtClean="0"/>
              <a:t>7. Trim / Cut - </a:t>
            </a:r>
            <a:r>
              <a:rPr lang="en-US" sz="1800" dirty="0"/>
              <a:t>Cut beginning and end of </a:t>
            </a:r>
            <a:r>
              <a:rPr lang="en-US" sz="1800" dirty="0" smtClean="0"/>
              <a:t>videos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1800" dirty="0" smtClean="0"/>
              <a:t>8. Insert - </a:t>
            </a:r>
            <a:r>
              <a:rPr lang="en-US" sz="1800" dirty="0"/>
              <a:t>Place videos in </a:t>
            </a:r>
            <a:r>
              <a:rPr lang="en-US" sz="1800" dirty="0" smtClean="0"/>
              <a:t>sequence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1800" dirty="0" smtClean="0"/>
              <a:t>9. Composite - Arrange </a:t>
            </a:r>
            <a:r>
              <a:rPr lang="en-US" sz="1800" dirty="0"/>
              <a:t>display of </a:t>
            </a:r>
            <a:r>
              <a:rPr lang="en-US" sz="1800" dirty="0" smtClean="0"/>
              <a:t>content</a:t>
            </a:r>
          </a:p>
          <a:p>
            <a:r>
              <a:rPr lang="en-US" sz="1800" dirty="0" smtClean="0"/>
              <a:t>10. Transitions / Titles</a:t>
            </a:r>
          </a:p>
          <a:p>
            <a:r>
              <a:rPr lang="en-US" sz="1800" dirty="0" smtClean="0"/>
              <a:t>11. Export – Create finished video for distribution</a:t>
            </a:r>
          </a:p>
        </p:txBody>
      </p:sp>
    </p:spTree>
    <p:extLst>
      <p:ext uri="{BB962C8B-B14F-4D97-AF65-F5344CB8AC3E}">
        <p14:creationId xmlns:p14="http://schemas.microsoft.com/office/powerpoint/2010/main" val="117862827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Your Media:</a:t>
            </a:r>
          </a:p>
          <a:p>
            <a:pPr lvl="1"/>
            <a:r>
              <a:rPr lang="en-US" dirty="0" smtClean="0"/>
              <a:t>Memory Card from camera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 smtClean="0"/>
              <a:t>Movie File from Screen Recording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6217" y="1785551"/>
            <a:ext cx="2419178" cy="24191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2010" y="4552092"/>
            <a:ext cx="16256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7928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Store your media in 3 locations for maximum safety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75124" y="2615515"/>
            <a:ext cx="15114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Media</a:t>
            </a:r>
            <a:endParaRPr lang="en-US" sz="4000" dirty="0"/>
          </a:p>
        </p:txBody>
      </p:sp>
      <p:sp>
        <p:nvSpPr>
          <p:cNvPr id="5" name="Down Arrow 4"/>
          <p:cNvSpPr/>
          <p:nvPr/>
        </p:nvSpPr>
        <p:spPr>
          <a:xfrm rot="5400000">
            <a:off x="2879259" y="3006808"/>
            <a:ext cx="693351" cy="109837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>
            <a:off x="4180703" y="3480486"/>
            <a:ext cx="693351" cy="109837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 rot="16200000">
            <a:off x="5459175" y="3006808"/>
            <a:ext cx="693351" cy="109837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98637" y="4826000"/>
            <a:ext cx="1976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Working Computer</a:t>
            </a:r>
          </a:p>
          <a:p>
            <a:r>
              <a:rPr lang="en-US" dirty="0" smtClean="0"/>
              <a:t>Hard Drive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552292" y="6126163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Backup Drive array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887378" y="4812956"/>
            <a:ext cx="1519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Backup Server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405" y="3427544"/>
            <a:ext cx="1582352" cy="12785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1403" y="4948759"/>
            <a:ext cx="2344351" cy="104714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9838" y="2791354"/>
            <a:ext cx="2172558" cy="193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89981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Store your media in 3 locations for maximum safety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75124" y="2615515"/>
            <a:ext cx="15114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Media</a:t>
            </a:r>
            <a:endParaRPr lang="en-US" sz="4000" dirty="0"/>
          </a:p>
        </p:txBody>
      </p:sp>
      <p:sp>
        <p:nvSpPr>
          <p:cNvPr id="5" name="Down Arrow 4"/>
          <p:cNvSpPr/>
          <p:nvPr/>
        </p:nvSpPr>
        <p:spPr>
          <a:xfrm rot="5400000">
            <a:off x="2879259" y="3006808"/>
            <a:ext cx="693351" cy="109837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>
            <a:off x="4180703" y="3480486"/>
            <a:ext cx="693351" cy="109837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 rot="16200000">
            <a:off x="5459175" y="3006808"/>
            <a:ext cx="693351" cy="109837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98637" y="4826000"/>
            <a:ext cx="1976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Working Computer</a:t>
            </a:r>
          </a:p>
          <a:p>
            <a:r>
              <a:rPr lang="en-US" dirty="0" smtClean="0"/>
              <a:t>Hard Drive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552292" y="6126163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Backup Drive array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887378" y="4812956"/>
            <a:ext cx="1519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Backup Server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405" y="3427544"/>
            <a:ext cx="1582352" cy="12785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1403" y="4948759"/>
            <a:ext cx="2344351" cy="104714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9838" y="2791354"/>
            <a:ext cx="2172558" cy="1931163"/>
          </a:xfrm>
          <a:prstGeom prst="rect">
            <a:avLst/>
          </a:prstGeom>
        </p:spPr>
      </p:pic>
      <p:pic>
        <p:nvPicPr>
          <p:cNvPr id="16" name="Picture 15" descr="Fire.jpeg"/>
          <p:cNvPicPr>
            <a:picLocks noChangeAspect="1"/>
          </p:cNvPicPr>
          <p:nvPr/>
        </p:nvPicPr>
        <p:blipFill>
          <a:blip r:embed="rId5"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22" y="3427544"/>
            <a:ext cx="1997675" cy="1331783"/>
          </a:xfrm>
          <a:prstGeom prst="rect">
            <a:avLst/>
          </a:prstGeom>
        </p:spPr>
      </p:pic>
      <p:pic>
        <p:nvPicPr>
          <p:cNvPr id="17" name="Picture 16" descr="Fire.jpeg"/>
          <p:cNvPicPr>
            <a:picLocks noChangeAspect="1"/>
          </p:cNvPicPr>
          <p:nvPr/>
        </p:nvPicPr>
        <p:blipFill>
          <a:blip r:embed="rId5">
            <a:alphaModFix amt="7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998" y="4722517"/>
            <a:ext cx="1997675" cy="133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9386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Store your media in 3 locations for maximum safety</a:t>
            </a:r>
            <a:endParaRPr lang="en-US" dirty="0"/>
          </a:p>
        </p:txBody>
      </p:sp>
      <p:sp>
        <p:nvSpPr>
          <p:cNvPr id="5" name="Down Arrow 4"/>
          <p:cNvSpPr/>
          <p:nvPr/>
        </p:nvSpPr>
        <p:spPr>
          <a:xfrm rot="5400000">
            <a:off x="5015309" y="2862122"/>
            <a:ext cx="693351" cy="138775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 rot="3600000">
            <a:off x="5293963" y="3662566"/>
            <a:ext cx="693351" cy="1248753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91286" y="4068373"/>
            <a:ext cx="1976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Working Computer</a:t>
            </a:r>
          </a:p>
          <a:p>
            <a:r>
              <a:rPr lang="en-US" dirty="0" smtClean="0"/>
              <a:t>Hard Drive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552292" y="6126163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Backup Drive array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887378" y="4812956"/>
            <a:ext cx="1519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Backup Server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0757" y="2788274"/>
            <a:ext cx="1582352" cy="12785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1403" y="4948759"/>
            <a:ext cx="2344351" cy="104714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9838" y="2791354"/>
            <a:ext cx="2172558" cy="1931163"/>
          </a:xfrm>
          <a:prstGeom prst="rect">
            <a:avLst/>
          </a:prstGeom>
        </p:spPr>
      </p:pic>
      <p:pic>
        <p:nvPicPr>
          <p:cNvPr id="16" name="Picture 15" descr="Fire.jpeg"/>
          <p:cNvPicPr>
            <a:picLocks noChangeAspect="1"/>
          </p:cNvPicPr>
          <p:nvPr/>
        </p:nvPicPr>
        <p:blipFill>
          <a:blip r:embed="rId5"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271" y="2669917"/>
            <a:ext cx="1997675" cy="1331783"/>
          </a:xfrm>
          <a:prstGeom prst="rect">
            <a:avLst/>
          </a:prstGeom>
        </p:spPr>
      </p:pic>
      <p:pic>
        <p:nvPicPr>
          <p:cNvPr id="17" name="Picture 16" descr="Fire.jpeg"/>
          <p:cNvPicPr>
            <a:picLocks noChangeAspect="1"/>
          </p:cNvPicPr>
          <p:nvPr/>
        </p:nvPicPr>
        <p:blipFill>
          <a:blip r:embed="rId5">
            <a:alphaModFix amt="7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998" y="4722517"/>
            <a:ext cx="1997675" cy="133178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033109" y="2418942"/>
            <a:ext cx="4122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Restore Media from archive in emergency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75612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 create backups in windows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!!!!!!!!!!!!!!!!!!!!!!!!!!!!!!!!!!!!!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1901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Media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Manage your media or this could be you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510824"/>
            <a:ext cx="56388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42206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Media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182341"/>
          </a:xfrm>
        </p:spPr>
        <p:txBody>
          <a:bodyPr/>
          <a:lstStyle/>
          <a:p>
            <a:r>
              <a:rPr lang="en-US" dirty="0" smtClean="0"/>
              <a:t>When saving files, use a consistent folder structure and naming convention.</a:t>
            </a:r>
          </a:p>
          <a:p>
            <a:pPr marL="457200" lvl="1" indent="0">
              <a:buNone/>
            </a:pPr>
            <a:r>
              <a:rPr lang="en-US" dirty="0" smtClean="0"/>
              <a:t>       </a:t>
            </a:r>
          </a:p>
          <a:p>
            <a:pPr marL="457200" lvl="1" indent="0">
              <a:buNone/>
            </a:pPr>
            <a:r>
              <a:rPr lang="en-US" dirty="0" smtClean="0"/>
              <a:t>Ex. “client-20120522-eng-pr”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24919" y="4043406"/>
            <a:ext cx="1310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Client name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334054" y="4523946"/>
            <a:ext cx="1850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Date (</a:t>
            </a:r>
            <a:r>
              <a:rPr lang="en-US" dirty="0" err="1" smtClean="0"/>
              <a:t>yyyymmdd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743696" y="5155513"/>
            <a:ext cx="1033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language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260443" y="5848865"/>
            <a:ext cx="1762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Presenter initials</a:t>
            </a:r>
            <a:endParaRPr lang="en-US" dirty="0"/>
          </a:p>
        </p:txBody>
      </p:sp>
      <p:sp>
        <p:nvSpPr>
          <p:cNvPr id="9" name="Down Arrow 8"/>
          <p:cNvSpPr/>
          <p:nvPr/>
        </p:nvSpPr>
        <p:spPr>
          <a:xfrm>
            <a:off x="1764270" y="3679568"/>
            <a:ext cx="391298" cy="36383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3068594" y="3679568"/>
            <a:ext cx="391298" cy="84437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4184929" y="3679568"/>
            <a:ext cx="391298" cy="149654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4709629" y="3679567"/>
            <a:ext cx="391298" cy="2169297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411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Creation, capture, or other forms of acquisition of raw material from sources</a:t>
            </a:r>
          </a:p>
          <a:p>
            <a:pPr lvl="2"/>
            <a:r>
              <a:rPr lang="en-US" dirty="0"/>
              <a:t>Video / Still Cameras, Audio Recorders, Slides (</a:t>
            </a:r>
            <a:r>
              <a:rPr lang="en-US" dirty="0" err="1"/>
              <a:t>powerpoint</a:t>
            </a:r>
            <a:r>
              <a:rPr lang="en-US" dirty="0"/>
              <a:t>), images, animations, etc.</a:t>
            </a:r>
          </a:p>
          <a:p>
            <a:pPr lvl="1"/>
            <a:r>
              <a:rPr lang="en-US" dirty="0"/>
              <a:t>Setup, acquire content (recording</a:t>
            </a:r>
            <a:r>
              <a:rPr lang="en-US" dirty="0" smtClean="0"/>
              <a:t>), prepare for post-production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21151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Media Management: Folder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 your working drive you should have a single folder for your projects and assets</a:t>
            </a:r>
            <a:endParaRPr lang="en-US" dirty="0"/>
          </a:p>
          <a:p>
            <a:r>
              <a:rPr lang="en-US" dirty="0" smtClean="0"/>
              <a:t>In this folder, each project can have its own subfolder.</a:t>
            </a:r>
          </a:p>
          <a:p>
            <a:endParaRPr lang="en-US" dirty="0"/>
          </a:p>
          <a:p>
            <a:r>
              <a:rPr lang="en-US" dirty="0" smtClean="0"/>
              <a:t>Ex.</a:t>
            </a:r>
          </a:p>
          <a:p>
            <a:pPr marL="457200" lvl="1" indent="0">
              <a:buNone/>
            </a:pPr>
            <a:r>
              <a:rPr lang="en-US" sz="2000" dirty="0" smtClean="0"/>
              <a:t>Drive Root &gt; Projects &gt; Project Specific Folder </a:t>
            </a:r>
            <a:r>
              <a:rPr lang="en-US" sz="2000" dirty="0"/>
              <a:t>&gt;</a:t>
            </a:r>
            <a:r>
              <a:rPr lang="en-US" sz="2000" dirty="0" smtClean="0"/>
              <a:t> project media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9343967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Media Management: File naming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Your naming convention should be designed according to the kind of work you do, there is no perfect solution.</a:t>
            </a:r>
          </a:p>
          <a:p>
            <a:r>
              <a:rPr lang="en-US" dirty="0" smtClean="0"/>
              <a:t>A good solution allows  a different user to pick up where you left off with little confusion.</a:t>
            </a:r>
          </a:p>
          <a:p>
            <a:r>
              <a:rPr lang="en-US" dirty="0" smtClean="0"/>
              <a:t>Proper file naming is a good habit to get in 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9169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Adobe Premiere: Creating a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Open Adobe Premiere</a:t>
            </a:r>
          </a:p>
          <a:p>
            <a:r>
              <a:rPr lang="en-US" dirty="0" smtClean="0"/>
              <a:t>New Project + Naming</a:t>
            </a:r>
          </a:p>
          <a:p>
            <a:r>
              <a:rPr lang="en-US" dirty="0" smtClean="0"/>
              <a:t>Select Video Format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661354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 Media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the Media Browser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68997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Sequences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Sequence is like your canvas.  It starts as a blank space.  You can insert your video into the sequence and modify 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7202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Syncing Media with Markers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must find a single point in time that is shared by both recordings you would like to present side by side.</a:t>
            </a:r>
          </a:p>
          <a:p>
            <a:r>
              <a:rPr lang="en-US" dirty="0" smtClean="0"/>
              <a:t>You can use markers to recall a specific time in your video you have imported.</a:t>
            </a:r>
          </a:p>
          <a:p>
            <a:r>
              <a:rPr lang="en-US" dirty="0" smtClean="0"/>
              <a:t>The easiest way is to place a marker at the change of the first slide on each recording</a:t>
            </a:r>
          </a:p>
        </p:txBody>
      </p:sp>
    </p:spTree>
    <p:extLst>
      <p:ext uri="{BB962C8B-B14F-4D97-AF65-F5344CB8AC3E}">
        <p14:creationId xmlns:p14="http://schemas.microsoft.com/office/powerpoint/2010/main" val="126897693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Inserting Media + in/out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00789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Trimming and Cutting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7235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Compositing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30868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Transitions and titles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714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Post-Production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Media Management!</a:t>
            </a:r>
          </a:p>
          <a:p>
            <a:pPr lvl="2"/>
            <a:r>
              <a:rPr lang="en-US" dirty="0"/>
              <a:t>Keep your assets organized!</a:t>
            </a:r>
          </a:p>
          <a:p>
            <a:pPr lvl="1"/>
            <a:r>
              <a:rPr lang="en-US" dirty="0" smtClean="0"/>
              <a:t>Rough Editing </a:t>
            </a:r>
            <a:r>
              <a:rPr lang="en-US" dirty="0"/>
              <a:t>and arrangement of raw material</a:t>
            </a:r>
          </a:p>
          <a:p>
            <a:pPr lvl="2"/>
            <a:r>
              <a:rPr lang="en-US" dirty="0" smtClean="0"/>
              <a:t>Cutting / Adjusting Video</a:t>
            </a:r>
            <a:r>
              <a:rPr lang="en-US" dirty="0"/>
              <a:t>, </a:t>
            </a:r>
            <a:r>
              <a:rPr lang="en-US" dirty="0" smtClean="0"/>
              <a:t>Syncing multiple sources, compositing</a:t>
            </a:r>
            <a:endParaRPr lang="en-US" dirty="0"/>
          </a:p>
          <a:p>
            <a:pPr lvl="1"/>
            <a:r>
              <a:rPr lang="en-US" dirty="0" smtClean="0"/>
              <a:t>Finishing</a:t>
            </a:r>
          </a:p>
          <a:p>
            <a:pPr lvl="2"/>
            <a:r>
              <a:rPr lang="en-US" dirty="0" smtClean="0"/>
              <a:t>Fixing Audio, Correcting Color, Branding, Transitions, final edits for client, encoding master for distribution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30020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938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Audience Needs?</a:t>
            </a:r>
          </a:p>
          <a:p>
            <a:r>
              <a:rPr lang="en-US" dirty="0" smtClean="0"/>
              <a:t>Methods of Distribution</a:t>
            </a:r>
          </a:p>
          <a:p>
            <a:pPr lvl="1"/>
            <a:r>
              <a:rPr lang="en-US" dirty="0" smtClean="0"/>
              <a:t>Web / Network Streaming</a:t>
            </a:r>
          </a:p>
          <a:p>
            <a:pPr lvl="2"/>
            <a:r>
              <a:rPr lang="en-US" dirty="0" err="1" smtClean="0"/>
              <a:t>Youtube</a:t>
            </a:r>
            <a:r>
              <a:rPr lang="en-US" dirty="0" smtClean="0"/>
              <a:t>, </a:t>
            </a:r>
            <a:r>
              <a:rPr lang="en-US" dirty="0" err="1" smtClean="0"/>
              <a:t>Vimeo</a:t>
            </a:r>
            <a:r>
              <a:rPr lang="en-US" dirty="0" smtClean="0"/>
              <a:t>, </a:t>
            </a:r>
            <a:r>
              <a:rPr lang="en-US" dirty="0" err="1" smtClean="0"/>
              <a:t>Kaltura</a:t>
            </a:r>
            <a:r>
              <a:rPr lang="en-US" dirty="0" smtClean="0"/>
              <a:t>, Streaming </a:t>
            </a:r>
            <a:r>
              <a:rPr lang="en-US" dirty="0"/>
              <a:t>S</a:t>
            </a:r>
            <a:r>
              <a:rPr lang="en-US" dirty="0" smtClean="0"/>
              <a:t>ervers</a:t>
            </a:r>
          </a:p>
          <a:p>
            <a:pPr lvl="1"/>
            <a:r>
              <a:rPr lang="en-US" dirty="0" smtClean="0"/>
              <a:t>Mobile Devices</a:t>
            </a:r>
          </a:p>
          <a:p>
            <a:pPr lvl="2"/>
            <a:r>
              <a:rPr lang="en-US" dirty="0" err="1" smtClean="0"/>
              <a:t>Iphone</a:t>
            </a:r>
            <a:r>
              <a:rPr lang="en-US" dirty="0" smtClean="0"/>
              <a:t>, </a:t>
            </a:r>
            <a:r>
              <a:rPr lang="en-US" dirty="0" err="1" smtClean="0"/>
              <a:t>ipad</a:t>
            </a:r>
            <a:r>
              <a:rPr lang="en-US" dirty="0" smtClean="0"/>
              <a:t>, android, etc.</a:t>
            </a:r>
          </a:p>
          <a:p>
            <a:pPr lvl="1"/>
            <a:r>
              <a:rPr lang="en-US" dirty="0" smtClean="0"/>
              <a:t>CD/DVD</a:t>
            </a:r>
          </a:p>
          <a:p>
            <a:pPr lvl="1"/>
            <a:r>
              <a:rPr lang="en-US" dirty="0" smtClean="0"/>
              <a:t>Tape Media</a:t>
            </a:r>
          </a:p>
          <a:p>
            <a:pPr lvl="2"/>
            <a:r>
              <a:rPr lang="en-US" dirty="0" smtClean="0"/>
              <a:t>VHS, </a:t>
            </a:r>
            <a:r>
              <a:rPr lang="en-US" dirty="0" err="1" smtClean="0"/>
              <a:t>miniDV</a:t>
            </a:r>
            <a:endParaRPr lang="en-US" dirty="0" smtClean="0"/>
          </a:p>
          <a:p>
            <a:pPr lvl="1"/>
            <a:r>
              <a:rPr lang="en-US" dirty="0" smtClean="0"/>
              <a:t>Local Access</a:t>
            </a:r>
          </a:p>
          <a:p>
            <a:pPr lvl="2"/>
            <a:r>
              <a:rPr lang="en-US" dirty="0" smtClean="0"/>
              <a:t>Hard Drive, Flash Drive</a:t>
            </a:r>
          </a:p>
          <a:p>
            <a:pPr lvl="1"/>
            <a:r>
              <a:rPr lang="en-US" dirty="0" smtClean="0"/>
              <a:t>Live Event Presentation</a:t>
            </a:r>
          </a:p>
          <a:p>
            <a:pPr lvl="2"/>
            <a:r>
              <a:rPr lang="en-US" dirty="0" smtClean="0"/>
              <a:t>Theatrical Exhibition, Conferences,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797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Your Audience</a:t>
            </a:r>
            <a:endParaRPr lang="en-US" dirty="0"/>
          </a:p>
        </p:txBody>
      </p:sp>
      <p:pic>
        <p:nvPicPr>
          <p:cNvPr id="4" name="Content Placeholder 3" descr="knowyouraudience.jpe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3" b="86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44477489"/>
      </p:ext>
    </p:extLst>
  </p:cSld>
  <p:clrMapOvr>
    <a:masterClrMapping/>
  </p:clrMapOvr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10525</TotalTime>
  <Words>2257</Words>
  <Application>Microsoft Macintosh PowerPoint</Application>
  <PresentationFormat>On-screen Show (4:3)</PresentationFormat>
  <Paragraphs>329</Paragraphs>
  <Slides>70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1" baseType="lpstr">
      <vt:lpstr> Black </vt:lpstr>
      <vt:lpstr>Lecture Capture: A Case Study in Multimedia Production</vt:lpstr>
      <vt:lpstr>Multimedia Production Process</vt:lpstr>
      <vt:lpstr>Learning Objectives</vt:lpstr>
      <vt:lpstr>Examples of E-Learning Multimedia</vt:lpstr>
      <vt:lpstr>Pre-Production</vt:lpstr>
      <vt:lpstr>Production</vt:lpstr>
      <vt:lpstr>Post-Production</vt:lpstr>
      <vt:lpstr>Distribution</vt:lpstr>
      <vt:lpstr>Know Your Audience</vt:lpstr>
      <vt:lpstr>Know Your Audience</vt:lpstr>
      <vt:lpstr>Audience Analysis</vt:lpstr>
      <vt:lpstr>Audience Analysis - Demographics</vt:lpstr>
      <vt:lpstr>Audience Analysis - Disposition</vt:lpstr>
      <vt:lpstr>Audience Analysis - Knowledge</vt:lpstr>
      <vt:lpstr>Pre Production – Elements of the Production Plan</vt:lpstr>
      <vt:lpstr>Workshop: Production Plan Creation</vt:lpstr>
      <vt:lpstr>Workshop:Powerpoint Creation</vt:lpstr>
      <vt:lpstr>How to record narration with your powerpoint.</vt:lpstr>
      <vt:lpstr>Workshop: Recording Audio with Powerpoint</vt:lpstr>
      <vt:lpstr>Advanced Recording Techniques</vt:lpstr>
      <vt:lpstr>Advanced Recording Techniques</vt:lpstr>
      <vt:lpstr>Production Value Goals</vt:lpstr>
      <vt:lpstr>Camera Theory</vt:lpstr>
      <vt:lpstr>Camera Operation</vt:lpstr>
      <vt:lpstr>Camera Terminology</vt:lpstr>
      <vt:lpstr>Camera Stabilization</vt:lpstr>
      <vt:lpstr>White Balance</vt:lpstr>
      <vt:lpstr>Iris </vt:lpstr>
      <vt:lpstr>Iris</vt:lpstr>
      <vt:lpstr>Shutter Speed</vt:lpstr>
      <vt:lpstr>Zoom (Focal Length)</vt:lpstr>
      <vt:lpstr>Composition - Framing</vt:lpstr>
      <vt:lpstr>Framing</vt:lpstr>
      <vt:lpstr>Focus</vt:lpstr>
      <vt:lpstr>Focus &amp; Depth of Field</vt:lpstr>
      <vt:lpstr>Camera Operation Instruction &amp; Practice</vt:lpstr>
      <vt:lpstr>Audio Theory</vt:lpstr>
      <vt:lpstr>Audio Components</vt:lpstr>
      <vt:lpstr>What is an Audio Signal?</vt:lpstr>
      <vt:lpstr>What is an Audio Signal?</vt:lpstr>
      <vt:lpstr>Audio signal Flow</vt:lpstr>
      <vt:lpstr>Audio Signal Flow (Pre-amplification)</vt:lpstr>
      <vt:lpstr>Audio Recording Principles</vt:lpstr>
      <vt:lpstr>Audio Recording Principles</vt:lpstr>
      <vt:lpstr>Audio Practice</vt:lpstr>
      <vt:lpstr>Screen Recording</vt:lpstr>
      <vt:lpstr>Screen Recording</vt:lpstr>
      <vt:lpstr>Screen Recording</vt:lpstr>
      <vt:lpstr>Epiphan vga 2 usb interface</vt:lpstr>
      <vt:lpstr>Production Workshop: Full Setup</vt:lpstr>
      <vt:lpstr>Day 3: Post Production 1</vt:lpstr>
      <vt:lpstr>Post-Production Process</vt:lpstr>
      <vt:lpstr>Backups</vt:lpstr>
      <vt:lpstr>Backups</vt:lpstr>
      <vt:lpstr>Backups</vt:lpstr>
      <vt:lpstr>Backups</vt:lpstr>
      <vt:lpstr>How to create backups in windows 7</vt:lpstr>
      <vt:lpstr>Media management</vt:lpstr>
      <vt:lpstr>Media management</vt:lpstr>
      <vt:lpstr>Media Management: Folder Structure</vt:lpstr>
      <vt:lpstr>Media Management: File naming</vt:lpstr>
      <vt:lpstr>Adobe Premiere: Creating a Project</vt:lpstr>
      <vt:lpstr>Import Media</vt:lpstr>
      <vt:lpstr>Creating Sequences</vt:lpstr>
      <vt:lpstr>Syncing Media with Markers</vt:lpstr>
      <vt:lpstr>Inserting Media + in/out points</vt:lpstr>
      <vt:lpstr>Trimming and Cutting</vt:lpstr>
      <vt:lpstr>Compositing</vt:lpstr>
      <vt:lpstr>Transitions and titles</vt:lpstr>
      <vt:lpstr>Exporting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Capture: A Case Study in Multimedia Production</dc:title>
  <dc:creator>Chris Knight</dc:creator>
  <cp:lastModifiedBy>Chris Knight</cp:lastModifiedBy>
  <cp:revision>58</cp:revision>
  <dcterms:created xsi:type="dcterms:W3CDTF">2012-05-29T19:33:15Z</dcterms:created>
  <dcterms:modified xsi:type="dcterms:W3CDTF">2012-07-18T17:39:01Z</dcterms:modified>
</cp:coreProperties>
</file>